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8" r:id="rId2"/>
    <p:sldId id="627" r:id="rId3"/>
    <p:sldId id="640" r:id="rId4"/>
    <p:sldId id="622" r:id="rId5"/>
    <p:sldId id="629" r:id="rId6"/>
    <p:sldId id="628" r:id="rId7"/>
    <p:sldId id="618" r:id="rId8"/>
    <p:sldId id="630" r:id="rId9"/>
    <p:sldId id="631" r:id="rId10"/>
    <p:sldId id="270" r:id="rId11"/>
    <p:sldId id="639" r:id="rId12"/>
    <p:sldId id="626" r:id="rId13"/>
    <p:sldId id="635" r:id="rId14"/>
    <p:sldId id="636" r:id="rId15"/>
    <p:sldId id="633" r:id="rId16"/>
    <p:sldId id="642" r:id="rId17"/>
    <p:sldId id="615" r:id="rId18"/>
    <p:sldId id="637" r:id="rId19"/>
    <p:sldId id="641" r:id="rId20"/>
    <p:sldId id="6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B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7" autoAdjust="0"/>
    <p:restoredTop sz="94660"/>
  </p:normalViewPr>
  <p:slideViewPr>
    <p:cSldViewPr snapToGrid="0">
      <p:cViewPr varScale="1">
        <p:scale>
          <a:sx n="84" d="100"/>
          <a:sy n="84" d="100"/>
        </p:scale>
        <p:origin x="3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9CC49-DF97-49AB-BDD1-9762ED85478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6A88ED1-428B-437B-84EF-B6DCAAA2DB95}">
      <dgm:prSet custT="1"/>
      <dgm:spPr/>
      <dgm:t>
        <a:bodyPr/>
        <a:lstStyle/>
        <a:p>
          <a:r>
            <a:rPr lang="en-US" sz="3000" dirty="0">
              <a:latin typeface="Arial" panose="020B0604020202020204" pitchFamily="34" charset="0"/>
              <a:cs typeface="Arial" panose="020B0604020202020204" pitchFamily="34" charset="0"/>
            </a:rPr>
            <a:t>Mother (incl. Step Mother)    </a:t>
          </a:r>
        </a:p>
        <a:p>
          <a:r>
            <a:rPr lang="en-US" sz="3000" b="1" dirty="0">
              <a:latin typeface="Arial" panose="020B0604020202020204" pitchFamily="34" charset="0"/>
              <a:cs typeface="Arial" panose="020B0604020202020204" pitchFamily="34" charset="0"/>
            </a:rPr>
            <a:t>			        48%</a:t>
          </a:r>
          <a:endParaRPr lang="en-US" sz="3000" dirty="0">
            <a:latin typeface="Arial" panose="020B0604020202020204" pitchFamily="34" charset="0"/>
            <a:cs typeface="Arial" panose="020B0604020202020204" pitchFamily="34" charset="0"/>
          </a:endParaRPr>
        </a:p>
      </dgm:t>
    </dgm:pt>
    <dgm:pt modelId="{7A2B8620-7247-4230-AE85-EDCE09CF9067}" type="parTrans" cxnId="{E0C9F3FE-33F0-408D-9C89-31907AFB5525}">
      <dgm:prSet/>
      <dgm:spPr/>
      <dgm:t>
        <a:bodyPr/>
        <a:lstStyle/>
        <a:p>
          <a:endParaRPr lang="en-US"/>
        </a:p>
      </dgm:t>
    </dgm:pt>
    <dgm:pt modelId="{14861B69-B147-4FEA-ACA6-EF2CEA2C6F16}" type="sibTrans" cxnId="{E0C9F3FE-33F0-408D-9C89-31907AFB5525}">
      <dgm:prSet/>
      <dgm:spPr/>
      <dgm:t>
        <a:bodyPr/>
        <a:lstStyle/>
        <a:p>
          <a:endParaRPr lang="en-US"/>
        </a:p>
      </dgm:t>
    </dgm:pt>
    <dgm:pt modelId="{04F6C95B-41E6-4F6B-8874-1D49C915F579}">
      <dgm:prSet custT="1"/>
      <dgm:spPr/>
      <dgm:t>
        <a:bodyPr/>
        <a:lstStyle/>
        <a:p>
          <a:r>
            <a:rPr lang="en-US" sz="3000" dirty="0">
              <a:latin typeface="Arial" panose="020B0604020202020204" pitchFamily="34" charset="0"/>
              <a:cs typeface="Arial" panose="020B0604020202020204" pitchFamily="34" charset="0"/>
            </a:rPr>
            <a:t>Daughter</a:t>
          </a:r>
          <a:r>
            <a:rPr lang="en-US" sz="3000" b="1"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(incl. Step Daughter) </a:t>
          </a:r>
        </a:p>
        <a:p>
          <a:r>
            <a:rPr lang="en-US" sz="3000" b="1" dirty="0">
              <a:latin typeface="Arial" panose="020B0604020202020204" pitchFamily="34" charset="0"/>
              <a:cs typeface="Arial" panose="020B0604020202020204" pitchFamily="34" charset="0"/>
            </a:rPr>
            <a:t>			        18%</a:t>
          </a:r>
          <a:endParaRPr lang="en-US" sz="3000" dirty="0">
            <a:latin typeface="Arial" panose="020B0604020202020204" pitchFamily="34" charset="0"/>
            <a:cs typeface="Arial" panose="020B0604020202020204" pitchFamily="34" charset="0"/>
          </a:endParaRPr>
        </a:p>
      </dgm:t>
    </dgm:pt>
    <dgm:pt modelId="{6BE7B305-7972-4E81-90E5-69954A2A7A3E}" type="parTrans" cxnId="{9D3A0FAC-295E-413C-AE42-E91765AD6E0F}">
      <dgm:prSet/>
      <dgm:spPr/>
      <dgm:t>
        <a:bodyPr/>
        <a:lstStyle/>
        <a:p>
          <a:endParaRPr lang="en-US"/>
        </a:p>
      </dgm:t>
    </dgm:pt>
    <dgm:pt modelId="{D6E5985C-12DC-487F-908E-3AF14440C6FB}" type="sibTrans" cxnId="{9D3A0FAC-295E-413C-AE42-E91765AD6E0F}">
      <dgm:prSet/>
      <dgm:spPr/>
      <dgm:t>
        <a:bodyPr/>
        <a:lstStyle/>
        <a:p>
          <a:endParaRPr lang="en-US"/>
        </a:p>
      </dgm:t>
    </dgm:pt>
    <dgm:pt modelId="{55D82DE6-205E-4A67-94C2-7853672AFCF0}">
      <dgm:prSet custT="1"/>
      <dgm:spPr/>
      <dgm:t>
        <a:bodyPr/>
        <a:lstStyle/>
        <a:p>
          <a:r>
            <a:rPr lang="en-US" sz="3000" dirty="0">
              <a:latin typeface="Arial" panose="020B0604020202020204" pitchFamily="34" charset="0"/>
              <a:cs typeface="Arial" panose="020B0604020202020204" pitchFamily="34" charset="0"/>
            </a:rPr>
            <a:t>Husband</a:t>
          </a:r>
          <a:r>
            <a:rPr lang="en-US" sz="3000" b="1"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(Male Partner)    </a:t>
          </a:r>
        </a:p>
        <a:p>
          <a:r>
            <a:rPr lang="en-US" sz="3000" b="1" dirty="0">
              <a:latin typeface="Arial" panose="020B0604020202020204" pitchFamily="34" charset="0"/>
              <a:cs typeface="Arial" panose="020B0604020202020204" pitchFamily="34" charset="0"/>
            </a:rPr>
            <a:t>			        13%</a:t>
          </a:r>
          <a:endParaRPr lang="en-US" sz="3000" dirty="0">
            <a:latin typeface="Arial" panose="020B0604020202020204" pitchFamily="34" charset="0"/>
            <a:cs typeface="Arial" panose="020B0604020202020204" pitchFamily="34" charset="0"/>
          </a:endParaRPr>
        </a:p>
      </dgm:t>
    </dgm:pt>
    <dgm:pt modelId="{78821EFC-39D3-49AD-A5F6-FDB7BC0CC201}" type="parTrans" cxnId="{06F73A4F-4EE8-4F76-82B0-1B12DC90C4BE}">
      <dgm:prSet/>
      <dgm:spPr/>
      <dgm:t>
        <a:bodyPr/>
        <a:lstStyle/>
        <a:p>
          <a:endParaRPr lang="en-US"/>
        </a:p>
      </dgm:t>
    </dgm:pt>
    <dgm:pt modelId="{1DBD2929-9018-4E2C-8C16-00B9050645CB}" type="sibTrans" cxnId="{06F73A4F-4EE8-4F76-82B0-1B12DC90C4BE}">
      <dgm:prSet/>
      <dgm:spPr/>
      <dgm:t>
        <a:bodyPr/>
        <a:lstStyle/>
        <a:p>
          <a:endParaRPr lang="en-US"/>
        </a:p>
      </dgm:t>
    </dgm:pt>
    <dgm:pt modelId="{F8855959-544C-4E29-8211-B107CB34C4B0}">
      <dgm:prSet custT="1"/>
      <dgm:spPr/>
      <dgm:t>
        <a:bodyPr/>
        <a:lstStyle/>
        <a:p>
          <a:r>
            <a:rPr lang="en-US" sz="3000" dirty="0">
              <a:latin typeface="Arial" panose="020B0604020202020204" pitchFamily="34" charset="0"/>
              <a:cs typeface="Arial" panose="020B0604020202020204" pitchFamily="34" charset="0"/>
            </a:rPr>
            <a:t>Brother</a:t>
          </a:r>
          <a:r>
            <a:rPr lang="en-US" sz="3000" b="1"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(Incl. Step Brother) </a:t>
          </a:r>
        </a:p>
        <a:p>
          <a:r>
            <a:rPr lang="en-US" sz="3000" b="1" dirty="0">
              <a:latin typeface="Arial" panose="020B0604020202020204" pitchFamily="34" charset="0"/>
              <a:cs typeface="Arial" panose="020B0604020202020204" pitchFamily="34" charset="0"/>
            </a:rPr>
            <a:t>			          9%</a:t>
          </a:r>
          <a:endParaRPr lang="en-US" sz="3000" dirty="0">
            <a:latin typeface="Arial" panose="020B0604020202020204" pitchFamily="34" charset="0"/>
            <a:cs typeface="Arial" panose="020B0604020202020204" pitchFamily="34" charset="0"/>
          </a:endParaRPr>
        </a:p>
      </dgm:t>
    </dgm:pt>
    <dgm:pt modelId="{85C6BC4B-5F85-4A53-8B72-12602E093F90}" type="parTrans" cxnId="{8601E2CA-B4F6-4AEC-AC4D-A6C0138BD627}">
      <dgm:prSet/>
      <dgm:spPr/>
      <dgm:t>
        <a:bodyPr/>
        <a:lstStyle/>
        <a:p>
          <a:endParaRPr lang="en-US"/>
        </a:p>
      </dgm:t>
    </dgm:pt>
    <dgm:pt modelId="{DEBCA116-6134-42FF-A3C7-749239AE6D0B}" type="sibTrans" cxnId="{8601E2CA-B4F6-4AEC-AC4D-A6C0138BD627}">
      <dgm:prSet/>
      <dgm:spPr/>
      <dgm:t>
        <a:bodyPr/>
        <a:lstStyle/>
        <a:p>
          <a:endParaRPr lang="en-US"/>
        </a:p>
      </dgm:t>
    </dgm:pt>
    <dgm:pt modelId="{36A7BFAE-6E0D-4A77-964A-6ED1A7764A35}" type="pres">
      <dgm:prSet presAssocID="{AC59CC49-DF97-49AB-BDD1-9762ED854784}" presName="vert0" presStyleCnt="0">
        <dgm:presLayoutVars>
          <dgm:dir/>
          <dgm:animOne val="branch"/>
          <dgm:animLvl val="lvl"/>
        </dgm:presLayoutVars>
      </dgm:prSet>
      <dgm:spPr/>
    </dgm:pt>
    <dgm:pt modelId="{CE276F64-B9C1-401E-BB9F-CBE7503B5BBD}" type="pres">
      <dgm:prSet presAssocID="{96A88ED1-428B-437B-84EF-B6DCAAA2DB95}" presName="thickLine" presStyleLbl="alignNode1" presStyleIdx="0" presStyleCnt="4"/>
      <dgm:spPr/>
    </dgm:pt>
    <dgm:pt modelId="{BFE3C598-5590-4119-8F05-C36227BE4694}" type="pres">
      <dgm:prSet presAssocID="{96A88ED1-428B-437B-84EF-B6DCAAA2DB95}" presName="horz1" presStyleCnt="0"/>
      <dgm:spPr/>
    </dgm:pt>
    <dgm:pt modelId="{D3148655-25FD-459C-9DF6-2BE11399BC71}" type="pres">
      <dgm:prSet presAssocID="{96A88ED1-428B-437B-84EF-B6DCAAA2DB95}" presName="tx1" presStyleLbl="revTx" presStyleIdx="0" presStyleCnt="4" custScaleX="100000" custScaleY="94052"/>
      <dgm:spPr/>
    </dgm:pt>
    <dgm:pt modelId="{0228805A-3885-428A-9D98-8204E6A3033D}" type="pres">
      <dgm:prSet presAssocID="{96A88ED1-428B-437B-84EF-B6DCAAA2DB95}" presName="vert1" presStyleCnt="0"/>
      <dgm:spPr/>
    </dgm:pt>
    <dgm:pt modelId="{C1A95741-273F-4173-BA14-12241D00C2AF}" type="pres">
      <dgm:prSet presAssocID="{04F6C95B-41E6-4F6B-8874-1D49C915F579}" presName="thickLine" presStyleLbl="alignNode1" presStyleIdx="1" presStyleCnt="4"/>
      <dgm:spPr/>
    </dgm:pt>
    <dgm:pt modelId="{4D8DCFC9-A0E8-4CA6-8BF2-70B320C04E73}" type="pres">
      <dgm:prSet presAssocID="{04F6C95B-41E6-4F6B-8874-1D49C915F579}" presName="horz1" presStyleCnt="0"/>
      <dgm:spPr/>
    </dgm:pt>
    <dgm:pt modelId="{9E2EA20D-3628-4FE7-947A-FAF1157FD115}" type="pres">
      <dgm:prSet presAssocID="{04F6C95B-41E6-4F6B-8874-1D49C915F579}" presName="tx1" presStyleLbl="revTx" presStyleIdx="1" presStyleCnt="4"/>
      <dgm:spPr/>
    </dgm:pt>
    <dgm:pt modelId="{D562A4CC-E0A4-4014-8C2F-3C3F91A89895}" type="pres">
      <dgm:prSet presAssocID="{04F6C95B-41E6-4F6B-8874-1D49C915F579}" presName="vert1" presStyleCnt="0"/>
      <dgm:spPr/>
    </dgm:pt>
    <dgm:pt modelId="{CBC5D67E-F3EF-4BE6-87F9-E27F8A574DD0}" type="pres">
      <dgm:prSet presAssocID="{55D82DE6-205E-4A67-94C2-7853672AFCF0}" presName="thickLine" presStyleLbl="alignNode1" presStyleIdx="2" presStyleCnt="4"/>
      <dgm:spPr/>
    </dgm:pt>
    <dgm:pt modelId="{F1A932FC-91F1-4B21-A167-7E9CC82FB824}" type="pres">
      <dgm:prSet presAssocID="{55D82DE6-205E-4A67-94C2-7853672AFCF0}" presName="horz1" presStyleCnt="0"/>
      <dgm:spPr/>
    </dgm:pt>
    <dgm:pt modelId="{C5374221-102D-463D-A28E-219675E25307}" type="pres">
      <dgm:prSet presAssocID="{55D82DE6-205E-4A67-94C2-7853672AFCF0}" presName="tx1" presStyleLbl="revTx" presStyleIdx="2" presStyleCnt="4"/>
      <dgm:spPr/>
    </dgm:pt>
    <dgm:pt modelId="{4C89B203-040D-4831-9BA3-BBC139B8485E}" type="pres">
      <dgm:prSet presAssocID="{55D82DE6-205E-4A67-94C2-7853672AFCF0}" presName="vert1" presStyleCnt="0"/>
      <dgm:spPr/>
    </dgm:pt>
    <dgm:pt modelId="{5B9DF3F3-8478-45AD-A713-633F4AD46E5A}" type="pres">
      <dgm:prSet presAssocID="{F8855959-544C-4E29-8211-B107CB34C4B0}" presName="thickLine" presStyleLbl="alignNode1" presStyleIdx="3" presStyleCnt="4"/>
      <dgm:spPr/>
    </dgm:pt>
    <dgm:pt modelId="{BB5930B4-7A02-4339-87BD-D2A4161935C2}" type="pres">
      <dgm:prSet presAssocID="{F8855959-544C-4E29-8211-B107CB34C4B0}" presName="horz1" presStyleCnt="0"/>
      <dgm:spPr/>
    </dgm:pt>
    <dgm:pt modelId="{25F1BA4E-CB84-44D2-8A32-8C5E1711AF0A}" type="pres">
      <dgm:prSet presAssocID="{F8855959-544C-4E29-8211-B107CB34C4B0}" presName="tx1" presStyleLbl="revTx" presStyleIdx="3" presStyleCnt="4"/>
      <dgm:spPr/>
    </dgm:pt>
    <dgm:pt modelId="{D57FFD21-70B5-47E0-BC4E-0D3ED1C8651A}" type="pres">
      <dgm:prSet presAssocID="{F8855959-544C-4E29-8211-B107CB34C4B0}" presName="vert1" presStyleCnt="0"/>
      <dgm:spPr/>
    </dgm:pt>
  </dgm:ptLst>
  <dgm:cxnLst>
    <dgm:cxn modelId="{AB1EAD0B-6F40-47B8-88A4-E240A7DCBEFD}" type="presOf" srcId="{F8855959-544C-4E29-8211-B107CB34C4B0}" destId="{25F1BA4E-CB84-44D2-8A32-8C5E1711AF0A}" srcOrd="0" destOrd="0" presId="urn:microsoft.com/office/officeart/2008/layout/LinedList"/>
    <dgm:cxn modelId="{13384A31-3D02-445E-9FEA-5F12865335C3}" type="presOf" srcId="{55D82DE6-205E-4A67-94C2-7853672AFCF0}" destId="{C5374221-102D-463D-A28E-219675E25307}" srcOrd="0" destOrd="0" presId="urn:microsoft.com/office/officeart/2008/layout/LinedList"/>
    <dgm:cxn modelId="{E664713F-1468-4324-9370-55AAAA7371C6}" type="presOf" srcId="{96A88ED1-428B-437B-84EF-B6DCAAA2DB95}" destId="{D3148655-25FD-459C-9DF6-2BE11399BC71}" srcOrd="0" destOrd="0" presId="urn:microsoft.com/office/officeart/2008/layout/LinedList"/>
    <dgm:cxn modelId="{8E555C63-6BEA-462D-991D-1F72A89F9111}" type="presOf" srcId="{AC59CC49-DF97-49AB-BDD1-9762ED854784}" destId="{36A7BFAE-6E0D-4A77-964A-6ED1A7764A35}" srcOrd="0" destOrd="0" presId="urn:microsoft.com/office/officeart/2008/layout/LinedList"/>
    <dgm:cxn modelId="{06F73A4F-4EE8-4F76-82B0-1B12DC90C4BE}" srcId="{AC59CC49-DF97-49AB-BDD1-9762ED854784}" destId="{55D82DE6-205E-4A67-94C2-7853672AFCF0}" srcOrd="2" destOrd="0" parTransId="{78821EFC-39D3-49AD-A5F6-FDB7BC0CC201}" sibTransId="{1DBD2929-9018-4E2C-8C16-00B9050645CB}"/>
    <dgm:cxn modelId="{9D3A0FAC-295E-413C-AE42-E91765AD6E0F}" srcId="{AC59CC49-DF97-49AB-BDD1-9762ED854784}" destId="{04F6C95B-41E6-4F6B-8874-1D49C915F579}" srcOrd="1" destOrd="0" parTransId="{6BE7B305-7972-4E81-90E5-69954A2A7A3E}" sibTransId="{D6E5985C-12DC-487F-908E-3AF14440C6FB}"/>
    <dgm:cxn modelId="{8601E2CA-B4F6-4AEC-AC4D-A6C0138BD627}" srcId="{AC59CC49-DF97-49AB-BDD1-9762ED854784}" destId="{F8855959-544C-4E29-8211-B107CB34C4B0}" srcOrd="3" destOrd="0" parTransId="{85C6BC4B-5F85-4A53-8B72-12602E093F90}" sibTransId="{DEBCA116-6134-42FF-A3C7-749239AE6D0B}"/>
    <dgm:cxn modelId="{E0C9F3FE-33F0-408D-9C89-31907AFB5525}" srcId="{AC59CC49-DF97-49AB-BDD1-9762ED854784}" destId="{96A88ED1-428B-437B-84EF-B6DCAAA2DB95}" srcOrd="0" destOrd="0" parTransId="{7A2B8620-7247-4230-AE85-EDCE09CF9067}" sibTransId="{14861B69-B147-4FEA-ACA6-EF2CEA2C6F16}"/>
    <dgm:cxn modelId="{885C1DFF-C29C-438A-AD89-09FF040B6EEF}" type="presOf" srcId="{04F6C95B-41E6-4F6B-8874-1D49C915F579}" destId="{9E2EA20D-3628-4FE7-947A-FAF1157FD115}" srcOrd="0" destOrd="0" presId="urn:microsoft.com/office/officeart/2008/layout/LinedList"/>
    <dgm:cxn modelId="{4FA5B3B3-3BC1-4D57-85DA-C69988719044}" type="presParOf" srcId="{36A7BFAE-6E0D-4A77-964A-6ED1A7764A35}" destId="{CE276F64-B9C1-401E-BB9F-CBE7503B5BBD}" srcOrd="0" destOrd="0" presId="urn:microsoft.com/office/officeart/2008/layout/LinedList"/>
    <dgm:cxn modelId="{B85C7F74-9513-4791-A67F-103B182C692D}" type="presParOf" srcId="{36A7BFAE-6E0D-4A77-964A-6ED1A7764A35}" destId="{BFE3C598-5590-4119-8F05-C36227BE4694}" srcOrd="1" destOrd="0" presId="urn:microsoft.com/office/officeart/2008/layout/LinedList"/>
    <dgm:cxn modelId="{F0B29032-6421-4672-BC8B-D045F62A8A1D}" type="presParOf" srcId="{BFE3C598-5590-4119-8F05-C36227BE4694}" destId="{D3148655-25FD-459C-9DF6-2BE11399BC71}" srcOrd="0" destOrd="0" presId="urn:microsoft.com/office/officeart/2008/layout/LinedList"/>
    <dgm:cxn modelId="{D464810B-FE00-4DC5-94BB-511F0D8F059C}" type="presParOf" srcId="{BFE3C598-5590-4119-8F05-C36227BE4694}" destId="{0228805A-3885-428A-9D98-8204E6A3033D}" srcOrd="1" destOrd="0" presId="urn:microsoft.com/office/officeart/2008/layout/LinedList"/>
    <dgm:cxn modelId="{A7D05B46-316E-4D8A-AB4A-726DA774CB6B}" type="presParOf" srcId="{36A7BFAE-6E0D-4A77-964A-6ED1A7764A35}" destId="{C1A95741-273F-4173-BA14-12241D00C2AF}" srcOrd="2" destOrd="0" presId="urn:microsoft.com/office/officeart/2008/layout/LinedList"/>
    <dgm:cxn modelId="{B8F679EF-53F4-42DC-902D-84E6F454D76B}" type="presParOf" srcId="{36A7BFAE-6E0D-4A77-964A-6ED1A7764A35}" destId="{4D8DCFC9-A0E8-4CA6-8BF2-70B320C04E73}" srcOrd="3" destOrd="0" presId="urn:microsoft.com/office/officeart/2008/layout/LinedList"/>
    <dgm:cxn modelId="{0CB03A0D-58AB-4CF0-8CF7-1A789AD06F18}" type="presParOf" srcId="{4D8DCFC9-A0E8-4CA6-8BF2-70B320C04E73}" destId="{9E2EA20D-3628-4FE7-947A-FAF1157FD115}" srcOrd="0" destOrd="0" presId="urn:microsoft.com/office/officeart/2008/layout/LinedList"/>
    <dgm:cxn modelId="{2BE2A35A-4F5B-417B-B92D-1B37F094E8E8}" type="presParOf" srcId="{4D8DCFC9-A0E8-4CA6-8BF2-70B320C04E73}" destId="{D562A4CC-E0A4-4014-8C2F-3C3F91A89895}" srcOrd="1" destOrd="0" presId="urn:microsoft.com/office/officeart/2008/layout/LinedList"/>
    <dgm:cxn modelId="{FCB5846D-B05F-45AD-8AE6-E3B44C8826E4}" type="presParOf" srcId="{36A7BFAE-6E0D-4A77-964A-6ED1A7764A35}" destId="{CBC5D67E-F3EF-4BE6-87F9-E27F8A574DD0}" srcOrd="4" destOrd="0" presId="urn:microsoft.com/office/officeart/2008/layout/LinedList"/>
    <dgm:cxn modelId="{9AACE7DD-EE12-4AFA-9922-402FC18F3EBE}" type="presParOf" srcId="{36A7BFAE-6E0D-4A77-964A-6ED1A7764A35}" destId="{F1A932FC-91F1-4B21-A167-7E9CC82FB824}" srcOrd="5" destOrd="0" presId="urn:microsoft.com/office/officeart/2008/layout/LinedList"/>
    <dgm:cxn modelId="{0865EC6D-0326-4844-AA33-77664EEC8056}" type="presParOf" srcId="{F1A932FC-91F1-4B21-A167-7E9CC82FB824}" destId="{C5374221-102D-463D-A28E-219675E25307}" srcOrd="0" destOrd="0" presId="urn:microsoft.com/office/officeart/2008/layout/LinedList"/>
    <dgm:cxn modelId="{07441F37-962D-4405-A4F3-9BADF76B599A}" type="presParOf" srcId="{F1A932FC-91F1-4B21-A167-7E9CC82FB824}" destId="{4C89B203-040D-4831-9BA3-BBC139B8485E}" srcOrd="1" destOrd="0" presId="urn:microsoft.com/office/officeart/2008/layout/LinedList"/>
    <dgm:cxn modelId="{3D4E85B2-37C7-46A2-9F7F-FC6FFA485844}" type="presParOf" srcId="{36A7BFAE-6E0D-4A77-964A-6ED1A7764A35}" destId="{5B9DF3F3-8478-45AD-A713-633F4AD46E5A}" srcOrd="6" destOrd="0" presId="urn:microsoft.com/office/officeart/2008/layout/LinedList"/>
    <dgm:cxn modelId="{4D50768E-7A81-401D-9225-1C42D24D0949}" type="presParOf" srcId="{36A7BFAE-6E0D-4A77-964A-6ED1A7764A35}" destId="{BB5930B4-7A02-4339-87BD-D2A4161935C2}" srcOrd="7" destOrd="0" presId="urn:microsoft.com/office/officeart/2008/layout/LinedList"/>
    <dgm:cxn modelId="{760F9ED6-7BBF-45A1-8AFB-7AC7028555B7}" type="presParOf" srcId="{BB5930B4-7A02-4339-87BD-D2A4161935C2}" destId="{25F1BA4E-CB84-44D2-8A32-8C5E1711AF0A}" srcOrd="0" destOrd="0" presId="urn:microsoft.com/office/officeart/2008/layout/LinedList"/>
    <dgm:cxn modelId="{73BACE16-9A81-42C2-8DEC-D6C9D6FA10F3}" type="presParOf" srcId="{BB5930B4-7A02-4339-87BD-D2A4161935C2}" destId="{D57FFD21-70B5-47E0-BC4E-0D3ED1C865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B7BB84-E25D-4FC9-ABE7-390E0BEC6A75}"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4FB16696-17FA-4EC1-9F8A-AA010BA03324}">
      <dgm:prSet/>
      <dgm:spPr/>
      <dgm:t>
        <a:bodyPr/>
        <a:lstStyle/>
        <a:p>
          <a:r>
            <a:rPr lang="en-US" i="1" dirty="0"/>
            <a:t>“Absolutely amazing. If I could talk to her every day, I'd be such a happy woman!”</a:t>
          </a:r>
          <a:endParaRPr lang="en-US" dirty="0"/>
        </a:p>
      </dgm:t>
    </dgm:pt>
    <dgm:pt modelId="{B7FEAC6C-44AC-431E-9337-18B33209C48C}" type="parTrans" cxnId="{55AB49BD-BEE8-4847-817E-FA76E1272700}">
      <dgm:prSet/>
      <dgm:spPr/>
      <dgm:t>
        <a:bodyPr/>
        <a:lstStyle/>
        <a:p>
          <a:endParaRPr lang="en-US"/>
        </a:p>
      </dgm:t>
    </dgm:pt>
    <dgm:pt modelId="{2DAE50D7-E6FA-4187-9B91-3C021596B816}" type="sibTrans" cxnId="{55AB49BD-BEE8-4847-817E-FA76E1272700}">
      <dgm:prSet/>
      <dgm:spPr/>
      <dgm:t>
        <a:bodyPr/>
        <a:lstStyle/>
        <a:p>
          <a:endParaRPr lang="en-US"/>
        </a:p>
      </dgm:t>
    </dgm:pt>
    <dgm:pt modelId="{62758CA3-70C4-4519-9D43-172CFA8CA69F}">
      <dgm:prSet/>
      <dgm:spPr/>
      <dgm:t>
        <a:bodyPr/>
        <a:lstStyle/>
        <a:p>
          <a:r>
            <a:rPr lang="en-US" i="1" dirty="0"/>
            <a:t>“LOVE YOUR WORK. I wish you had been around 15 years ago then all of this started to overwhelm me.”</a:t>
          </a:r>
          <a:endParaRPr lang="en-US" dirty="0"/>
        </a:p>
      </dgm:t>
    </dgm:pt>
    <dgm:pt modelId="{7277A3ED-045E-4C4F-AFE6-D5FF85BBC42F}" type="parTrans" cxnId="{92AAB741-5835-4036-BB46-B43AAA811390}">
      <dgm:prSet/>
      <dgm:spPr/>
      <dgm:t>
        <a:bodyPr/>
        <a:lstStyle/>
        <a:p>
          <a:endParaRPr lang="en-US"/>
        </a:p>
      </dgm:t>
    </dgm:pt>
    <dgm:pt modelId="{81B4D1E1-5862-4F92-96F1-510B3CE9BA30}" type="sibTrans" cxnId="{92AAB741-5835-4036-BB46-B43AAA811390}">
      <dgm:prSet/>
      <dgm:spPr/>
      <dgm:t>
        <a:bodyPr/>
        <a:lstStyle/>
        <a:p>
          <a:endParaRPr lang="en-US"/>
        </a:p>
      </dgm:t>
    </dgm:pt>
    <dgm:pt modelId="{DF963237-FE22-433B-B180-7D08BBCFC9A9}">
      <dgm:prSet/>
      <dgm:spPr/>
      <dgm:t>
        <a:bodyPr/>
        <a:lstStyle/>
        <a:p>
          <a:r>
            <a:rPr lang="en-US" i="1"/>
            <a:t>“M was magnificent. She was empathetic, reassuring, and informative, and I felt better after each time we talked.”</a:t>
          </a:r>
          <a:endParaRPr lang="en-US"/>
        </a:p>
      </dgm:t>
    </dgm:pt>
    <dgm:pt modelId="{CA44A7CA-EE11-47D1-BDE5-5B63DE0411C5}" type="parTrans" cxnId="{B9C6E8EC-3294-4D1E-BAAB-3C8297A8EA7A}">
      <dgm:prSet/>
      <dgm:spPr/>
      <dgm:t>
        <a:bodyPr/>
        <a:lstStyle/>
        <a:p>
          <a:endParaRPr lang="en-US"/>
        </a:p>
      </dgm:t>
    </dgm:pt>
    <dgm:pt modelId="{57669A5B-0F64-4EAD-AF3E-745D9737DC2F}" type="sibTrans" cxnId="{B9C6E8EC-3294-4D1E-BAAB-3C8297A8EA7A}">
      <dgm:prSet/>
      <dgm:spPr/>
      <dgm:t>
        <a:bodyPr/>
        <a:lstStyle/>
        <a:p>
          <a:endParaRPr lang="en-US"/>
        </a:p>
      </dgm:t>
    </dgm:pt>
    <dgm:pt modelId="{3D1B2D0C-1A45-4675-902A-02DE7E0033CD}">
      <dgm:prSet/>
      <dgm:spPr/>
      <dgm:t>
        <a:bodyPr/>
        <a:lstStyle/>
        <a:p>
          <a:r>
            <a:rPr lang="en-US" i="1" dirty="0"/>
            <a:t>“S was a perfect fit for us, relaxed, knowledgeable and professional, giving us opportunity to reflect on our own </a:t>
          </a:r>
          <a:r>
            <a:rPr lang="en-US" i="1" dirty="0" err="1"/>
            <a:t>behaviours</a:t>
          </a:r>
          <a:r>
            <a:rPr lang="en-US" i="1" dirty="0"/>
            <a:t> within an effective framework”</a:t>
          </a:r>
          <a:endParaRPr lang="en-US" dirty="0"/>
        </a:p>
      </dgm:t>
    </dgm:pt>
    <dgm:pt modelId="{2068A9CE-C13D-46E5-A299-813141315F62}" type="parTrans" cxnId="{EE286956-A457-4E84-966F-9C50F9A4C9AB}">
      <dgm:prSet/>
      <dgm:spPr/>
      <dgm:t>
        <a:bodyPr/>
        <a:lstStyle/>
        <a:p>
          <a:endParaRPr lang="en-US"/>
        </a:p>
      </dgm:t>
    </dgm:pt>
    <dgm:pt modelId="{2949FA39-5144-46D6-807E-3A87A58EDF8B}" type="sibTrans" cxnId="{EE286956-A457-4E84-966F-9C50F9A4C9AB}">
      <dgm:prSet/>
      <dgm:spPr/>
      <dgm:t>
        <a:bodyPr/>
        <a:lstStyle/>
        <a:p>
          <a:endParaRPr lang="en-US"/>
        </a:p>
      </dgm:t>
    </dgm:pt>
    <dgm:pt modelId="{B0910372-EA38-7446-A670-E2E6C88D685A}" type="pres">
      <dgm:prSet presAssocID="{E2B7BB84-E25D-4FC9-ABE7-390E0BEC6A75}" presName="linear" presStyleCnt="0">
        <dgm:presLayoutVars>
          <dgm:animLvl val="lvl"/>
          <dgm:resizeHandles val="exact"/>
        </dgm:presLayoutVars>
      </dgm:prSet>
      <dgm:spPr/>
    </dgm:pt>
    <dgm:pt modelId="{4191B6DE-2114-2C41-98C5-EADE9D161D56}" type="pres">
      <dgm:prSet presAssocID="{4FB16696-17FA-4EC1-9F8A-AA010BA03324}" presName="parentText" presStyleLbl="node1" presStyleIdx="0" presStyleCnt="4">
        <dgm:presLayoutVars>
          <dgm:chMax val="0"/>
          <dgm:bulletEnabled val="1"/>
        </dgm:presLayoutVars>
      </dgm:prSet>
      <dgm:spPr/>
    </dgm:pt>
    <dgm:pt modelId="{32AB85D1-38FE-C34F-96A3-1A751A3A4EE5}" type="pres">
      <dgm:prSet presAssocID="{2DAE50D7-E6FA-4187-9B91-3C021596B816}" presName="spacer" presStyleCnt="0"/>
      <dgm:spPr/>
    </dgm:pt>
    <dgm:pt modelId="{6C43EBEC-A93D-F14A-91DD-82331184AF76}" type="pres">
      <dgm:prSet presAssocID="{62758CA3-70C4-4519-9D43-172CFA8CA69F}" presName="parentText" presStyleLbl="node1" presStyleIdx="1" presStyleCnt="4">
        <dgm:presLayoutVars>
          <dgm:chMax val="0"/>
          <dgm:bulletEnabled val="1"/>
        </dgm:presLayoutVars>
      </dgm:prSet>
      <dgm:spPr/>
    </dgm:pt>
    <dgm:pt modelId="{3BE654C7-2585-1444-B7B8-A504B5582836}" type="pres">
      <dgm:prSet presAssocID="{81B4D1E1-5862-4F92-96F1-510B3CE9BA30}" presName="spacer" presStyleCnt="0"/>
      <dgm:spPr/>
    </dgm:pt>
    <dgm:pt modelId="{92D80A33-9766-0241-A6C6-E085F7344BB8}" type="pres">
      <dgm:prSet presAssocID="{DF963237-FE22-433B-B180-7D08BBCFC9A9}" presName="parentText" presStyleLbl="node1" presStyleIdx="2" presStyleCnt="4">
        <dgm:presLayoutVars>
          <dgm:chMax val="0"/>
          <dgm:bulletEnabled val="1"/>
        </dgm:presLayoutVars>
      </dgm:prSet>
      <dgm:spPr/>
    </dgm:pt>
    <dgm:pt modelId="{54E865A8-2CF5-2647-9293-AFE625B3EB97}" type="pres">
      <dgm:prSet presAssocID="{57669A5B-0F64-4EAD-AF3E-745D9737DC2F}" presName="spacer" presStyleCnt="0"/>
      <dgm:spPr/>
    </dgm:pt>
    <dgm:pt modelId="{5D251920-EAA9-EB46-89B3-647877120E06}" type="pres">
      <dgm:prSet presAssocID="{3D1B2D0C-1A45-4675-902A-02DE7E0033CD}" presName="parentText" presStyleLbl="node1" presStyleIdx="3" presStyleCnt="4">
        <dgm:presLayoutVars>
          <dgm:chMax val="0"/>
          <dgm:bulletEnabled val="1"/>
        </dgm:presLayoutVars>
      </dgm:prSet>
      <dgm:spPr/>
    </dgm:pt>
  </dgm:ptLst>
  <dgm:cxnLst>
    <dgm:cxn modelId="{4C173B3D-CC5A-8B4E-8669-B8764084B786}" type="presOf" srcId="{4FB16696-17FA-4EC1-9F8A-AA010BA03324}" destId="{4191B6DE-2114-2C41-98C5-EADE9D161D56}" srcOrd="0" destOrd="0" presId="urn:microsoft.com/office/officeart/2005/8/layout/vList2"/>
    <dgm:cxn modelId="{92AAB741-5835-4036-BB46-B43AAA811390}" srcId="{E2B7BB84-E25D-4FC9-ABE7-390E0BEC6A75}" destId="{62758CA3-70C4-4519-9D43-172CFA8CA69F}" srcOrd="1" destOrd="0" parTransId="{7277A3ED-045E-4C4F-AFE6-D5FF85BBC42F}" sibTransId="{81B4D1E1-5862-4F92-96F1-510B3CE9BA30}"/>
    <dgm:cxn modelId="{EE286956-A457-4E84-966F-9C50F9A4C9AB}" srcId="{E2B7BB84-E25D-4FC9-ABE7-390E0BEC6A75}" destId="{3D1B2D0C-1A45-4675-902A-02DE7E0033CD}" srcOrd="3" destOrd="0" parTransId="{2068A9CE-C13D-46E5-A299-813141315F62}" sibTransId="{2949FA39-5144-46D6-807E-3A87A58EDF8B}"/>
    <dgm:cxn modelId="{887B5185-CDB4-DB42-BE58-BFEC9FB7E1B6}" type="presOf" srcId="{62758CA3-70C4-4519-9D43-172CFA8CA69F}" destId="{6C43EBEC-A93D-F14A-91DD-82331184AF76}" srcOrd="0" destOrd="0" presId="urn:microsoft.com/office/officeart/2005/8/layout/vList2"/>
    <dgm:cxn modelId="{714E6992-2423-2647-9390-F38AE8F90D53}" type="presOf" srcId="{DF963237-FE22-433B-B180-7D08BBCFC9A9}" destId="{92D80A33-9766-0241-A6C6-E085F7344BB8}" srcOrd="0" destOrd="0" presId="urn:microsoft.com/office/officeart/2005/8/layout/vList2"/>
    <dgm:cxn modelId="{B3DB13AC-9BB4-4046-9FE1-29D0AD346421}" type="presOf" srcId="{3D1B2D0C-1A45-4675-902A-02DE7E0033CD}" destId="{5D251920-EAA9-EB46-89B3-647877120E06}" srcOrd="0" destOrd="0" presId="urn:microsoft.com/office/officeart/2005/8/layout/vList2"/>
    <dgm:cxn modelId="{A1C710BD-666C-734A-9A87-FB32C4C70278}" type="presOf" srcId="{E2B7BB84-E25D-4FC9-ABE7-390E0BEC6A75}" destId="{B0910372-EA38-7446-A670-E2E6C88D685A}" srcOrd="0" destOrd="0" presId="urn:microsoft.com/office/officeart/2005/8/layout/vList2"/>
    <dgm:cxn modelId="{55AB49BD-BEE8-4847-817E-FA76E1272700}" srcId="{E2B7BB84-E25D-4FC9-ABE7-390E0BEC6A75}" destId="{4FB16696-17FA-4EC1-9F8A-AA010BA03324}" srcOrd="0" destOrd="0" parTransId="{B7FEAC6C-44AC-431E-9337-18B33209C48C}" sibTransId="{2DAE50D7-E6FA-4187-9B91-3C021596B816}"/>
    <dgm:cxn modelId="{B9C6E8EC-3294-4D1E-BAAB-3C8297A8EA7A}" srcId="{E2B7BB84-E25D-4FC9-ABE7-390E0BEC6A75}" destId="{DF963237-FE22-433B-B180-7D08BBCFC9A9}" srcOrd="2" destOrd="0" parTransId="{CA44A7CA-EE11-47D1-BDE5-5B63DE0411C5}" sibTransId="{57669A5B-0F64-4EAD-AF3E-745D9737DC2F}"/>
    <dgm:cxn modelId="{A00EE60B-1F39-3844-A58E-DBB185B28E12}" type="presParOf" srcId="{B0910372-EA38-7446-A670-E2E6C88D685A}" destId="{4191B6DE-2114-2C41-98C5-EADE9D161D56}" srcOrd="0" destOrd="0" presId="urn:microsoft.com/office/officeart/2005/8/layout/vList2"/>
    <dgm:cxn modelId="{A457B21F-303D-8F4F-955D-7ACB289A33F4}" type="presParOf" srcId="{B0910372-EA38-7446-A670-E2E6C88D685A}" destId="{32AB85D1-38FE-C34F-96A3-1A751A3A4EE5}" srcOrd="1" destOrd="0" presId="urn:microsoft.com/office/officeart/2005/8/layout/vList2"/>
    <dgm:cxn modelId="{1B5EE5F0-23F8-A644-8719-626A85E57A60}" type="presParOf" srcId="{B0910372-EA38-7446-A670-E2E6C88D685A}" destId="{6C43EBEC-A93D-F14A-91DD-82331184AF76}" srcOrd="2" destOrd="0" presId="urn:microsoft.com/office/officeart/2005/8/layout/vList2"/>
    <dgm:cxn modelId="{A3B9D882-4777-8F4D-809B-91ADEE2A8B18}" type="presParOf" srcId="{B0910372-EA38-7446-A670-E2E6C88D685A}" destId="{3BE654C7-2585-1444-B7B8-A504B5582836}" srcOrd="3" destOrd="0" presId="urn:microsoft.com/office/officeart/2005/8/layout/vList2"/>
    <dgm:cxn modelId="{36B11166-C789-C94C-9EEA-14C2A6E95E49}" type="presParOf" srcId="{B0910372-EA38-7446-A670-E2E6C88D685A}" destId="{92D80A33-9766-0241-A6C6-E085F7344BB8}" srcOrd="4" destOrd="0" presId="urn:microsoft.com/office/officeart/2005/8/layout/vList2"/>
    <dgm:cxn modelId="{7F5B14E2-CDF0-4B4F-9D2D-02D3C6AF385F}" type="presParOf" srcId="{B0910372-EA38-7446-A670-E2E6C88D685A}" destId="{54E865A8-2CF5-2647-9293-AFE625B3EB97}" srcOrd="5" destOrd="0" presId="urn:microsoft.com/office/officeart/2005/8/layout/vList2"/>
    <dgm:cxn modelId="{328752F4-1437-F74D-87C3-65A4E122F9A5}" type="presParOf" srcId="{B0910372-EA38-7446-A670-E2E6C88D685A}" destId="{5D251920-EAA9-EB46-89B3-647877120E0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76F64-B9C1-401E-BB9F-CBE7503B5BBD}">
      <dsp:nvSpPr>
        <dsp:cNvPr id="0" name=""/>
        <dsp:cNvSpPr/>
      </dsp:nvSpPr>
      <dsp:spPr>
        <a:xfrm>
          <a:off x="0" y="3786"/>
          <a:ext cx="589774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148655-25FD-459C-9DF6-2BE11399BC71}">
      <dsp:nvSpPr>
        <dsp:cNvPr id="0" name=""/>
        <dsp:cNvSpPr/>
      </dsp:nvSpPr>
      <dsp:spPr>
        <a:xfrm>
          <a:off x="0" y="3786"/>
          <a:ext cx="5897742" cy="1288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Mother (incl. Step Mother)    </a:t>
          </a:r>
        </a:p>
        <a:p>
          <a:pPr marL="0" lvl="0" indent="0" algn="l" defTabSz="1333500">
            <a:lnSpc>
              <a:spcPct val="90000"/>
            </a:lnSpc>
            <a:spcBef>
              <a:spcPct val="0"/>
            </a:spcBef>
            <a:spcAft>
              <a:spcPct val="35000"/>
            </a:spcAft>
            <a:buNone/>
          </a:pPr>
          <a:r>
            <a:rPr lang="en-US" sz="3000" b="1" kern="1200" dirty="0">
              <a:latin typeface="Arial" panose="020B0604020202020204" pitchFamily="34" charset="0"/>
              <a:cs typeface="Arial" panose="020B0604020202020204" pitchFamily="34" charset="0"/>
            </a:rPr>
            <a:t>			        48%</a:t>
          </a:r>
          <a:endParaRPr lang="en-US" sz="3000" kern="1200" dirty="0">
            <a:latin typeface="Arial" panose="020B0604020202020204" pitchFamily="34" charset="0"/>
            <a:cs typeface="Arial" panose="020B0604020202020204" pitchFamily="34" charset="0"/>
          </a:endParaRPr>
        </a:p>
      </dsp:txBody>
      <dsp:txXfrm>
        <a:off x="0" y="3786"/>
        <a:ext cx="5897742" cy="1288063"/>
      </dsp:txXfrm>
    </dsp:sp>
    <dsp:sp modelId="{C1A95741-273F-4173-BA14-12241D00C2AF}">
      <dsp:nvSpPr>
        <dsp:cNvPr id="0" name=""/>
        <dsp:cNvSpPr/>
      </dsp:nvSpPr>
      <dsp:spPr>
        <a:xfrm>
          <a:off x="0" y="1291850"/>
          <a:ext cx="589774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2EA20D-3628-4FE7-947A-FAF1157FD115}">
      <dsp:nvSpPr>
        <dsp:cNvPr id="0" name=""/>
        <dsp:cNvSpPr/>
      </dsp:nvSpPr>
      <dsp:spPr>
        <a:xfrm>
          <a:off x="0" y="1291850"/>
          <a:ext cx="5897742" cy="136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Daughter</a:t>
          </a:r>
          <a:r>
            <a:rPr lang="en-US" sz="3000" b="1" kern="1200" dirty="0">
              <a:latin typeface="Arial" panose="020B0604020202020204" pitchFamily="34" charset="0"/>
              <a:cs typeface="Arial" panose="020B0604020202020204" pitchFamily="34" charset="0"/>
            </a:rPr>
            <a:t> </a:t>
          </a:r>
          <a:r>
            <a:rPr lang="en-US" sz="3000" kern="1200" dirty="0">
              <a:latin typeface="Arial" panose="020B0604020202020204" pitchFamily="34" charset="0"/>
              <a:cs typeface="Arial" panose="020B0604020202020204" pitchFamily="34" charset="0"/>
            </a:rPr>
            <a:t>(incl. Step Daughter) </a:t>
          </a:r>
        </a:p>
        <a:p>
          <a:pPr marL="0" lvl="0" indent="0" algn="l" defTabSz="1333500">
            <a:lnSpc>
              <a:spcPct val="90000"/>
            </a:lnSpc>
            <a:spcBef>
              <a:spcPct val="0"/>
            </a:spcBef>
            <a:spcAft>
              <a:spcPct val="35000"/>
            </a:spcAft>
            <a:buNone/>
          </a:pPr>
          <a:r>
            <a:rPr lang="en-US" sz="3000" b="1" kern="1200" dirty="0">
              <a:latin typeface="Arial" panose="020B0604020202020204" pitchFamily="34" charset="0"/>
              <a:cs typeface="Arial" panose="020B0604020202020204" pitchFamily="34" charset="0"/>
            </a:rPr>
            <a:t>			        18%</a:t>
          </a:r>
          <a:endParaRPr lang="en-US" sz="3000" kern="1200" dirty="0">
            <a:latin typeface="Arial" panose="020B0604020202020204" pitchFamily="34" charset="0"/>
            <a:cs typeface="Arial" panose="020B0604020202020204" pitchFamily="34" charset="0"/>
          </a:endParaRPr>
        </a:p>
      </dsp:txBody>
      <dsp:txXfrm>
        <a:off x="0" y="1291850"/>
        <a:ext cx="5897742" cy="1369523"/>
      </dsp:txXfrm>
    </dsp:sp>
    <dsp:sp modelId="{CBC5D67E-F3EF-4BE6-87F9-E27F8A574DD0}">
      <dsp:nvSpPr>
        <dsp:cNvPr id="0" name=""/>
        <dsp:cNvSpPr/>
      </dsp:nvSpPr>
      <dsp:spPr>
        <a:xfrm>
          <a:off x="0" y="2661373"/>
          <a:ext cx="589774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374221-102D-463D-A28E-219675E25307}">
      <dsp:nvSpPr>
        <dsp:cNvPr id="0" name=""/>
        <dsp:cNvSpPr/>
      </dsp:nvSpPr>
      <dsp:spPr>
        <a:xfrm>
          <a:off x="0" y="2661373"/>
          <a:ext cx="5897742" cy="136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Husband</a:t>
          </a:r>
          <a:r>
            <a:rPr lang="en-US" sz="3000" b="1" kern="1200" dirty="0">
              <a:latin typeface="Arial" panose="020B0604020202020204" pitchFamily="34" charset="0"/>
              <a:cs typeface="Arial" panose="020B0604020202020204" pitchFamily="34" charset="0"/>
            </a:rPr>
            <a:t> </a:t>
          </a:r>
          <a:r>
            <a:rPr lang="en-US" sz="3000" kern="1200" dirty="0">
              <a:latin typeface="Arial" panose="020B0604020202020204" pitchFamily="34" charset="0"/>
              <a:cs typeface="Arial" panose="020B0604020202020204" pitchFamily="34" charset="0"/>
            </a:rPr>
            <a:t>(Male Partner)    </a:t>
          </a:r>
        </a:p>
        <a:p>
          <a:pPr marL="0" lvl="0" indent="0" algn="l" defTabSz="1333500">
            <a:lnSpc>
              <a:spcPct val="90000"/>
            </a:lnSpc>
            <a:spcBef>
              <a:spcPct val="0"/>
            </a:spcBef>
            <a:spcAft>
              <a:spcPct val="35000"/>
            </a:spcAft>
            <a:buNone/>
          </a:pPr>
          <a:r>
            <a:rPr lang="en-US" sz="3000" b="1" kern="1200" dirty="0">
              <a:latin typeface="Arial" panose="020B0604020202020204" pitchFamily="34" charset="0"/>
              <a:cs typeface="Arial" panose="020B0604020202020204" pitchFamily="34" charset="0"/>
            </a:rPr>
            <a:t>			        13%</a:t>
          </a:r>
          <a:endParaRPr lang="en-US" sz="3000" kern="1200" dirty="0">
            <a:latin typeface="Arial" panose="020B0604020202020204" pitchFamily="34" charset="0"/>
            <a:cs typeface="Arial" panose="020B0604020202020204" pitchFamily="34" charset="0"/>
          </a:endParaRPr>
        </a:p>
      </dsp:txBody>
      <dsp:txXfrm>
        <a:off x="0" y="2661373"/>
        <a:ext cx="5897742" cy="1369523"/>
      </dsp:txXfrm>
    </dsp:sp>
    <dsp:sp modelId="{5B9DF3F3-8478-45AD-A713-633F4AD46E5A}">
      <dsp:nvSpPr>
        <dsp:cNvPr id="0" name=""/>
        <dsp:cNvSpPr/>
      </dsp:nvSpPr>
      <dsp:spPr>
        <a:xfrm>
          <a:off x="0" y="4030897"/>
          <a:ext cx="589774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1BA4E-CB84-44D2-8A32-8C5E1711AF0A}">
      <dsp:nvSpPr>
        <dsp:cNvPr id="0" name=""/>
        <dsp:cNvSpPr/>
      </dsp:nvSpPr>
      <dsp:spPr>
        <a:xfrm>
          <a:off x="0" y="4030897"/>
          <a:ext cx="5897742" cy="136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Brother</a:t>
          </a:r>
          <a:r>
            <a:rPr lang="en-US" sz="3000" b="1" kern="1200" dirty="0">
              <a:latin typeface="Arial" panose="020B0604020202020204" pitchFamily="34" charset="0"/>
              <a:cs typeface="Arial" panose="020B0604020202020204" pitchFamily="34" charset="0"/>
            </a:rPr>
            <a:t> </a:t>
          </a:r>
          <a:r>
            <a:rPr lang="en-US" sz="3000" kern="1200" dirty="0">
              <a:latin typeface="Arial" panose="020B0604020202020204" pitchFamily="34" charset="0"/>
              <a:cs typeface="Arial" panose="020B0604020202020204" pitchFamily="34" charset="0"/>
            </a:rPr>
            <a:t>(Incl. Step Brother) </a:t>
          </a:r>
        </a:p>
        <a:p>
          <a:pPr marL="0" lvl="0" indent="0" algn="l" defTabSz="1333500">
            <a:lnSpc>
              <a:spcPct val="90000"/>
            </a:lnSpc>
            <a:spcBef>
              <a:spcPct val="0"/>
            </a:spcBef>
            <a:spcAft>
              <a:spcPct val="35000"/>
            </a:spcAft>
            <a:buNone/>
          </a:pPr>
          <a:r>
            <a:rPr lang="en-US" sz="3000" b="1" kern="1200" dirty="0">
              <a:latin typeface="Arial" panose="020B0604020202020204" pitchFamily="34" charset="0"/>
              <a:cs typeface="Arial" panose="020B0604020202020204" pitchFamily="34" charset="0"/>
            </a:rPr>
            <a:t>			          9%</a:t>
          </a:r>
          <a:endParaRPr lang="en-US" sz="3000" kern="1200" dirty="0">
            <a:latin typeface="Arial" panose="020B0604020202020204" pitchFamily="34" charset="0"/>
            <a:cs typeface="Arial" panose="020B0604020202020204" pitchFamily="34" charset="0"/>
          </a:endParaRPr>
        </a:p>
      </dsp:txBody>
      <dsp:txXfrm>
        <a:off x="0" y="4030897"/>
        <a:ext cx="5897742" cy="1369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1B6DE-2114-2C41-98C5-EADE9D161D56}">
      <dsp:nvSpPr>
        <dsp:cNvPr id="0" name=""/>
        <dsp:cNvSpPr/>
      </dsp:nvSpPr>
      <dsp:spPr>
        <a:xfrm>
          <a:off x="0" y="54331"/>
          <a:ext cx="6666833" cy="128663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1" kern="1200" dirty="0"/>
            <a:t>“Absolutely amazing. If I could talk to her every day, I'd be such a happy woman!”</a:t>
          </a:r>
          <a:endParaRPr lang="en-US" sz="2300" kern="1200" dirty="0"/>
        </a:p>
      </dsp:txBody>
      <dsp:txXfrm>
        <a:off x="62808" y="117139"/>
        <a:ext cx="6541217" cy="1161018"/>
      </dsp:txXfrm>
    </dsp:sp>
    <dsp:sp modelId="{6C43EBEC-A93D-F14A-91DD-82331184AF76}">
      <dsp:nvSpPr>
        <dsp:cNvPr id="0" name=""/>
        <dsp:cNvSpPr/>
      </dsp:nvSpPr>
      <dsp:spPr>
        <a:xfrm>
          <a:off x="0" y="1407205"/>
          <a:ext cx="6666833" cy="1286634"/>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1" kern="1200" dirty="0"/>
            <a:t>“LOVE YOUR WORK. I wish you had been around 15 years ago then all of this started to overwhelm me.”</a:t>
          </a:r>
          <a:endParaRPr lang="en-US" sz="2300" kern="1200" dirty="0"/>
        </a:p>
      </dsp:txBody>
      <dsp:txXfrm>
        <a:off x="62808" y="1470013"/>
        <a:ext cx="6541217" cy="1161018"/>
      </dsp:txXfrm>
    </dsp:sp>
    <dsp:sp modelId="{92D80A33-9766-0241-A6C6-E085F7344BB8}">
      <dsp:nvSpPr>
        <dsp:cNvPr id="0" name=""/>
        <dsp:cNvSpPr/>
      </dsp:nvSpPr>
      <dsp:spPr>
        <a:xfrm>
          <a:off x="0" y="2760080"/>
          <a:ext cx="6666833" cy="1286634"/>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1" kern="1200"/>
            <a:t>“M was magnificent. She was empathetic, reassuring, and informative, and I felt better after each time we talked.”</a:t>
          </a:r>
          <a:endParaRPr lang="en-US" sz="2300" kern="1200"/>
        </a:p>
      </dsp:txBody>
      <dsp:txXfrm>
        <a:off x="62808" y="2822888"/>
        <a:ext cx="6541217" cy="1161018"/>
      </dsp:txXfrm>
    </dsp:sp>
    <dsp:sp modelId="{5D251920-EAA9-EB46-89B3-647877120E06}">
      <dsp:nvSpPr>
        <dsp:cNvPr id="0" name=""/>
        <dsp:cNvSpPr/>
      </dsp:nvSpPr>
      <dsp:spPr>
        <a:xfrm>
          <a:off x="0" y="4112954"/>
          <a:ext cx="6666833" cy="128663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1" kern="1200" dirty="0"/>
            <a:t>“S was a perfect fit for us, relaxed, knowledgeable and professional, giving us opportunity to reflect on our own </a:t>
          </a:r>
          <a:r>
            <a:rPr lang="en-US" sz="2300" i="1" kern="1200" dirty="0" err="1"/>
            <a:t>behaviours</a:t>
          </a:r>
          <a:r>
            <a:rPr lang="en-US" sz="2300" i="1" kern="1200" dirty="0"/>
            <a:t> within an effective framework”</a:t>
          </a:r>
          <a:endParaRPr lang="en-US" sz="2300" kern="1200" dirty="0"/>
        </a:p>
      </dsp:txBody>
      <dsp:txXfrm>
        <a:off x="62808" y="4175762"/>
        <a:ext cx="6541217" cy="11610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052B-7AB3-A6F2-7DAD-CE6B9250F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74880D-4FC0-6D04-7366-AF2655D4A3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A3DD95-C80C-4E89-D5A3-9E79142A600E}"/>
              </a:ext>
            </a:extLst>
          </p:cNvPr>
          <p:cNvSpPr>
            <a:spLocks noGrp="1"/>
          </p:cNvSpPr>
          <p:nvPr>
            <p:ph type="dt" sz="half" idx="10"/>
          </p:nvPr>
        </p:nvSpPr>
        <p:spPr/>
        <p:txBody>
          <a:bodyPr/>
          <a:lstStyle/>
          <a:p>
            <a:fld id="{DA5386E6-EFA5-49B6-9994-C08BF979337E}" type="datetimeFigureOut">
              <a:rPr lang="en-US" smtClean="0"/>
              <a:t>5/31/2023</a:t>
            </a:fld>
            <a:endParaRPr lang="en-US"/>
          </a:p>
        </p:txBody>
      </p:sp>
      <p:sp>
        <p:nvSpPr>
          <p:cNvPr id="5" name="Footer Placeholder 4">
            <a:extLst>
              <a:ext uri="{FF2B5EF4-FFF2-40B4-BE49-F238E27FC236}">
                <a16:creationId xmlns:a16="http://schemas.microsoft.com/office/drawing/2014/main" id="{33FF1B7A-FDB1-D01B-0E2B-351BCB748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60CFA-3B5A-D624-19D5-83E6C7065B3C}"/>
              </a:ext>
            </a:extLst>
          </p:cNvPr>
          <p:cNvSpPr>
            <a:spLocks noGrp="1"/>
          </p:cNvSpPr>
          <p:nvPr>
            <p:ph type="sldNum" sz="quarter" idx="12"/>
          </p:nvPr>
        </p:nvSpPr>
        <p:spPr/>
        <p:txBody>
          <a:bodyPr/>
          <a:lstStyle/>
          <a:p>
            <a:fld id="{FF5CFA2A-CAD0-4692-8301-0A1D4DE13411}" type="slidenum">
              <a:rPr lang="en-US" smtClean="0"/>
              <a:t>‹#›</a:t>
            </a:fld>
            <a:endParaRPr lang="en-US"/>
          </a:p>
        </p:txBody>
      </p:sp>
    </p:spTree>
    <p:extLst>
      <p:ext uri="{BB962C8B-B14F-4D97-AF65-F5344CB8AC3E}">
        <p14:creationId xmlns:p14="http://schemas.microsoft.com/office/powerpoint/2010/main" val="2646273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5340-E214-F092-4FB3-3965778D5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849313-F9B7-56D7-D246-1B7539431A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90E73-71BD-50F7-60C1-8C28C9790A51}"/>
              </a:ext>
            </a:extLst>
          </p:cNvPr>
          <p:cNvSpPr>
            <a:spLocks noGrp="1"/>
          </p:cNvSpPr>
          <p:nvPr>
            <p:ph type="dt" sz="half" idx="10"/>
          </p:nvPr>
        </p:nvSpPr>
        <p:spPr/>
        <p:txBody>
          <a:bodyPr/>
          <a:lstStyle/>
          <a:p>
            <a:fld id="{DA5386E6-EFA5-49B6-9994-C08BF979337E}" type="datetimeFigureOut">
              <a:rPr lang="en-US" smtClean="0"/>
              <a:t>5/31/2023</a:t>
            </a:fld>
            <a:endParaRPr lang="en-US"/>
          </a:p>
        </p:txBody>
      </p:sp>
      <p:sp>
        <p:nvSpPr>
          <p:cNvPr id="5" name="Footer Placeholder 4">
            <a:extLst>
              <a:ext uri="{FF2B5EF4-FFF2-40B4-BE49-F238E27FC236}">
                <a16:creationId xmlns:a16="http://schemas.microsoft.com/office/drawing/2014/main" id="{5BE2E12D-EAC7-F957-0CB1-3E460706C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E9E9C-92F1-2262-B9F9-CA3D0F71AD08}"/>
              </a:ext>
            </a:extLst>
          </p:cNvPr>
          <p:cNvSpPr>
            <a:spLocks noGrp="1"/>
          </p:cNvSpPr>
          <p:nvPr>
            <p:ph type="sldNum" sz="quarter" idx="12"/>
          </p:nvPr>
        </p:nvSpPr>
        <p:spPr/>
        <p:txBody>
          <a:bodyPr/>
          <a:lstStyle/>
          <a:p>
            <a:fld id="{FF5CFA2A-CAD0-4692-8301-0A1D4DE13411}" type="slidenum">
              <a:rPr lang="en-US" smtClean="0"/>
              <a:t>‹#›</a:t>
            </a:fld>
            <a:endParaRPr lang="en-US"/>
          </a:p>
        </p:txBody>
      </p:sp>
    </p:spTree>
    <p:extLst>
      <p:ext uri="{BB962C8B-B14F-4D97-AF65-F5344CB8AC3E}">
        <p14:creationId xmlns:p14="http://schemas.microsoft.com/office/powerpoint/2010/main" val="802270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98002B-0DB2-0A69-04D3-48EA343F1F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2324FE-F344-D273-7D7A-1A649FB0F0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1E69D-0699-E004-07D3-6052DE0E1CCC}"/>
              </a:ext>
            </a:extLst>
          </p:cNvPr>
          <p:cNvSpPr>
            <a:spLocks noGrp="1"/>
          </p:cNvSpPr>
          <p:nvPr>
            <p:ph type="dt" sz="half" idx="10"/>
          </p:nvPr>
        </p:nvSpPr>
        <p:spPr/>
        <p:txBody>
          <a:bodyPr/>
          <a:lstStyle/>
          <a:p>
            <a:fld id="{DA5386E6-EFA5-49B6-9994-C08BF979337E}" type="datetimeFigureOut">
              <a:rPr lang="en-US" smtClean="0"/>
              <a:t>5/31/2023</a:t>
            </a:fld>
            <a:endParaRPr lang="en-US"/>
          </a:p>
        </p:txBody>
      </p:sp>
      <p:sp>
        <p:nvSpPr>
          <p:cNvPr id="5" name="Footer Placeholder 4">
            <a:extLst>
              <a:ext uri="{FF2B5EF4-FFF2-40B4-BE49-F238E27FC236}">
                <a16:creationId xmlns:a16="http://schemas.microsoft.com/office/drawing/2014/main" id="{4767EA8B-B31C-49DF-75E7-3EF021E9D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4B5B6-03BE-6D09-4167-47374AE5FC22}"/>
              </a:ext>
            </a:extLst>
          </p:cNvPr>
          <p:cNvSpPr>
            <a:spLocks noGrp="1"/>
          </p:cNvSpPr>
          <p:nvPr>
            <p:ph type="sldNum" sz="quarter" idx="12"/>
          </p:nvPr>
        </p:nvSpPr>
        <p:spPr/>
        <p:txBody>
          <a:bodyPr/>
          <a:lstStyle/>
          <a:p>
            <a:fld id="{FF5CFA2A-CAD0-4692-8301-0A1D4DE13411}" type="slidenum">
              <a:rPr lang="en-US" smtClean="0"/>
              <a:t>‹#›</a:t>
            </a:fld>
            <a:endParaRPr lang="en-US"/>
          </a:p>
        </p:txBody>
      </p:sp>
    </p:spTree>
    <p:extLst>
      <p:ext uri="{BB962C8B-B14F-4D97-AF65-F5344CB8AC3E}">
        <p14:creationId xmlns:p14="http://schemas.microsoft.com/office/powerpoint/2010/main" val="1477053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15A9-EBB3-AB45-FFE7-31CFAEB6F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1BEB9B-F5F8-D844-6C3F-38F4D9F247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D56C1-463B-EA5B-BD1A-CFE37552DD2A}"/>
              </a:ext>
            </a:extLst>
          </p:cNvPr>
          <p:cNvSpPr>
            <a:spLocks noGrp="1"/>
          </p:cNvSpPr>
          <p:nvPr>
            <p:ph type="dt" sz="half" idx="10"/>
          </p:nvPr>
        </p:nvSpPr>
        <p:spPr/>
        <p:txBody>
          <a:bodyPr/>
          <a:lstStyle/>
          <a:p>
            <a:fld id="{DA5386E6-EFA5-49B6-9994-C08BF979337E}" type="datetimeFigureOut">
              <a:rPr lang="en-US" smtClean="0"/>
              <a:t>5/31/2023</a:t>
            </a:fld>
            <a:endParaRPr lang="en-US"/>
          </a:p>
        </p:txBody>
      </p:sp>
      <p:sp>
        <p:nvSpPr>
          <p:cNvPr id="5" name="Footer Placeholder 4">
            <a:extLst>
              <a:ext uri="{FF2B5EF4-FFF2-40B4-BE49-F238E27FC236}">
                <a16:creationId xmlns:a16="http://schemas.microsoft.com/office/drawing/2014/main" id="{B3059C47-9AD9-A50A-9A44-736F71157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670DE-A863-12CF-7EB0-A7569E3BCC3E}"/>
              </a:ext>
            </a:extLst>
          </p:cNvPr>
          <p:cNvSpPr>
            <a:spLocks noGrp="1"/>
          </p:cNvSpPr>
          <p:nvPr>
            <p:ph type="sldNum" sz="quarter" idx="12"/>
          </p:nvPr>
        </p:nvSpPr>
        <p:spPr/>
        <p:txBody>
          <a:bodyPr/>
          <a:lstStyle/>
          <a:p>
            <a:fld id="{FF5CFA2A-CAD0-4692-8301-0A1D4DE13411}" type="slidenum">
              <a:rPr lang="en-US" smtClean="0"/>
              <a:t>‹#›</a:t>
            </a:fld>
            <a:endParaRPr lang="en-US"/>
          </a:p>
        </p:txBody>
      </p:sp>
    </p:spTree>
    <p:extLst>
      <p:ext uri="{BB962C8B-B14F-4D97-AF65-F5344CB8AC3E}">
        <p14:creationId xmlns:p14="http://schemas.microsoft.com/office/powerpoint/2010/main" val="2509146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13D2-442E-CB81-DDF2-2E65336474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4C8860-17BB-21E5-5C73-0CC1D31BD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BBD50C-D02D-5DDA-1BAA-502023AAD533}"/>
              </a:ext>
            </a:extLst>
          </p:cNvPr>
          <p:cNvSpPr>
            <a:spLocks noGrp="1"/>
          </p:cNvSpPr>
          <p:nvPr>
            <p:ph type="dt" sz="half" idx="10"/>
          </p:nvPr>
        </p:nvSpPr>
        <p:spPr/>
        <p:txBody>
          <a:bodyPr/>
          <a:lstStyle/>
          <a:p>
            <a:fld id="{DA5386E6-EFA5-49B6-9994-C08BF979337E}" type="datetimeFigureOut">
              <a:rPr lang="en-US" smtClean="0"/>
              <a:t>5/31/2023</a:t>
            </a:fld>
            <a:endParaRPr lang="en-US"/>
          </a:p>
        </p:txBody>
      </p:sp>
      <p:sp>
        <p:nvSpPr>
          <p:cNvPr id="5" name="Footer Placeholder 4">
            <a:extLst>
              <a:ext uri="{FF2B5EF4-FFF2-40B4-BE49-F238E27FC236}">
                <a16:creationId xmlns:a16="http://schemas.microsoft.com/office/drawing/2014/main" id="{8B0E40B2-EC7B-1FBD-D5BA-37E98492C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7AC3B-B813-3F9F-081D-BAB39A6E28E2}"/>
              </a:ext>
            </a:extLst>
          </p:cNvPr>
          <p:cNvSpPr>
            <a:spLocks noGrp="1"/>
          </p:cNvSpPr>
          <p:nvPr>
            <p:ph type="sldNum" sz="quarter" idx="12"/>
          </p:nvPr>
        </p:nvSpPr>
        <p:spPr/>
        <p:txBody>
          <a:bodyPr/>
          <a:lstStyle/>
          <a:p>
            <a:fld id="{FF5CFA2A-CAD0-4692-8301-0A1D4DE13411}" type="slidenum">
              <a:rPr lang="en-US" smtClean="0"/>
              <a:t>‹#›</a:t>
            </a:fld>
            <a:endParaRPr lang="en-US"/>
          </a:p>
        </p:txBody>
      </p:sp>
    </p:spTree>
    <p:extLst>
      <p:ext uri="{BB962C8B-B14F-4D97-AF65-F5344CB8AC3E}">
        <p14:creationId xmlns:p14="http://schemas.microsoft.com/office/powerpoint/2010/main" val="1246955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AFCD-672A-E487-47C1-C6EB73C8DB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F70FA1-1054-597F-49E1-25B7105F5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D58F51-14CE-E6E7-8381-2DB5D60CD4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48B68E-0AD2-8E31-24E2-10877E874CDB}"/>
              </a:ext>
            </a:extLst>
          </p:cNvPr>
          <p:cNvSpPr>
            <a:spLocks noGrp="1"/>
          </p:cNvSpPr>
          <p:nvPr>
            <p:ph type="dt" sz="half" idx="10"/>
          </p:nvPr>
        </p:nvSpPr>
        <p:spPr/>
        <p:txBody>
          <a:bodyPr/>
          <a:lstStyle/>
          <a:p>
            <a:fld id="{DA5386E6-EFA5-49B6-9994-C08BF979337E}" type="datetimeFigureOut">
              <a:rPr lang="en-US" smtClean="0"/>
              <a:t>5/31/2023</a:t>
            </a:fld>
            <a:endParaRPr lang="en-US"/>
          </a:p>
        </p:txBody>
      </p:sp>
      <p:sp>
        <p:nvSpPr>
          <p:cNvPr id="6" name="Footer Placeholder 5">
            <a:extLst>
              <a:ext uri="{FF2B5EF4-FFF2-40B4-BE49-F238E27FC236}">
                <a16:creationId xmlns:a16="http://schemas.microsoft.com/office/drawing/2014/main" id="{BF31D932-C4D5-C54B-28D8-B703FB18D1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E1CD2-9D92-C496-56AF-F55EEAD397B0}"/>
              </a:ext>
            </a:extLst>
          </p:cNvPr>
          <p:cNvSpPr>
            <a:spLocks noGrp="1"/>
          </p:cNvSpPr>
          <p:nvPr>
            <p:ph type="sldNum" sz="quarter" idx="12"/>
          </p:nvPr>
        </p:nvSpPr>
        <p:spPr/>
        <p:txBody>
          <a:bodyPr/>
          <a:lstStyle/>
          <a:p>
            <a:fld id="{FF5CFA2A-CAD0-4692-8301-0A1D4DE13411}" type="slidenum">
              <a:rPr lang="en-US" smtClean="0"/>
              <a:t>‹#›</a:t>
            </a:fld>
            <a:endParaRPr lang="en-US"/>
          </a:p>
        </p:txBody>
      </p:sp>
    </p:spTree>
    <p:extLst>
      <p:ext uri="{BB962C8B-B14F-4D97-AF65-F5344CB8AC3E}">
        <p14:creationId xmlns:p14="http://schemas.microsoft.com/office/powerpoint/2010/main" val="2412874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A1B1-A2B2-B939-E71E-C2CF7CCD09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63153-01D8-E0E9-84BE-CCD543F39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CD1CE5-1B82-15F9-F66B-9D3C5C5BB1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2670D0-419C-E51A-F616-2265F44B3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C1C2A3-C2D5-474A-73E8-1E4CAF1781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A5409C-0052-18F1-9505-88CBE33772B5}"/>
              </a:ext>
            </a:extLst>
          </p:cNvPr>
          <p:cNvSpPr>
            <a:spLocks noGrp="1"/>
          </p:cNvSpPr>
          <p:nvPr>
            <p:ph type="dt" sz="half" idx="10"/>
          </p:nvPr>
        </p:nvSpPr>
        <p:spPr/>
        <p:txBody>
          <a:bodyPr/>
          <a:lstStyle/>
          <a:p>
            <a:fld id="{DA5386E6-EFA5-49B6-9994-C08BF979337E}" type="datetimeFigureOut">
              <a:rPr lang="en-US" smtClean="0"/>
              <a:t>5/31/2023</a:t>
            </a:fld>
            <a:endParaRPr lang="en-US"/>
          </a:p>
        </p:txBody>
      </p:sp>
      <p:sp>
        <p:nvSpPr>
          <p:cNvPr id="8" name="Footer Placeholder 7">
            <a:extLst>
              <a:ext uri="{FF2B5EF4-FFF2-40B4-BE49-F238E27FC236}">
                <a16:creationId xmlns:a16="http://schemas.microsoft.com/office/drawing/2014/main" id="{725E9BC7-BC4B-0444-0ED9-C5AEBFB94A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EC8FC3-20DF-3603-0A2B-5CB56355545A}"/>
              </a:ext>
            </a:extLst>
          </p:cNvPr>
          <p:cNvSpPr>
            <a:spLocks noGrp="1"/>
          </p:cNvSpPr>
          <p:nvPr>
            <p:ph type="sldNum" sz="quarter" idx="12"/>
          </p:nvPr>
        </p:nvSpPr>
        <p:spPr/>
        <p:txBody>
          <a:bodyPr/>
          <a:lstStyle/>
          <a:p>
            <a:fld id="{FF5CFA2A-CAD0-4692-8301-0A1D4DE13411}" type="slidenum">
              <a:rPr lang="en-US" smtClean="0"/>
              <a:t>‹#›</a:t>
            </a:fld>
            <a:endParaRPr lang="en-US"/>
          </a:p>
        </p:txBody>
      </p:sp>
    </p:spTree>
    <p:extLst>
      <p:ext uri="{BB962C8B-B14F-4D97-AF65-F5344CB8AC3E}">
        <p14:creationId xmlns:p14="http://schemas.microsoft.com/office/powerpoint/2010/main" val="1376894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9964-39B3-EA4D-464D-7A856A32D5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F920BB-B112-A30A-3BA3-414BA318AA6D}"/>
              </a:ext>
            </a:extLst>
          </p:cNvPr>
          <p:cNvSpPr>
            <a:spLocks noGrp="1"/>
          </p:cNvSpPr>
          <p:nvPr>
            <p:ph type="dt" sz="half" idx="10"/>
          </p:nvPr>
        </p:nvSpPr>
        <p:spPr/>
        <p:txBody>
          <a:bodyPr/>
          <a:lstStyle/>
          <a:p>
            <a:fld id="{DA5386E6-EFA5-49B6-9994-C08BF979337E}" type="datetimeFigureOut">
              <a:rPr lang="en-US" smtClean="0"/>
              <a:t>5/31/2023</a:t>
            </a:fld>
            <a:endParaRPr lang="en-US"/>
          </a:p>
        </p:txBody>
      </p:sp>
      <p:sp>
        <p:nvSpPr>
          <p:cNvPr id="4" name="Footer Placeholder 3">
            <a:extLst>
              <a:ext uri="{FF2B5EF4-FFF2-40B4-BE49-F238E27FC236}">
                <a16:creationId xmlns:a16="http://schemas.microsoft.com/office/drawing/2014/main" id="{A8D1AACB-7116-1B86-49A6-8FB90FFCE7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BE9052-167B-FFFD-6A6B-7A32F6398375}"/>
              </a:ext>
            </a:extLst>
          </p:cNvPr>
          <p:cNvSpPr>
            <a:spLocks noGrp="1"/>
          </p:cNvSpPr>
          <p:nvPr>
            <p:ph type="sldNum" sz="quarter" idx="12"/>
          </p:nvPr>
        </p:nvSpPr>
        <p:spPr/>
        <p:txBody>
          <a:bodyPr/>
          <a:lstStyle/>
          <a:p>
            <a:fld id="{FF5CFA2A-CAD0-4692-8301-0A1D4DE13411}" type="slidenum">
              <a:rPr lang="en-US" smtClean="0"/>
              <a:t>‹#›</a:t>
            </a:fld>
            <a:endParaRPr lang="en-US"/>
          </a:p>
        </p:txBody>
      </p:sp>
    </p:spTree>
    <p:extLst>
      <p:ext uri="{BB962C8B-B14F-4D97-AF65-F5344CB8AC3E}">
        <p14:creationId xmlns:p14="http://schemas.microsoft.com/office/powerpoint/2010/main" val="714925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47DCF6-6332-9B1D-DB6A-CFDD4B32748C}"/>
              </a:ext>
            </a:extLst>
          </p:cNvPr>
          <p:cNvSpPr>
            <a:spLocks noGrp="1"/>
          </p:cNvSpPr>
          <p:nvPr>
            <p:ph type="dt" sz="half" idx="10"/>
          </p:nvPr>
        </p:nvSpPr>
        <p:spPr/>
        <p:txBody>
          <a:bodyPr/>
          <a:lstStyle/>
          <a:p>
            <a:fld id="{DA5386E6-EFA5-49B6-9994-C08BF979337E}" type="datetimeFigureOut">
              <a:rPr lang="en-US" smtClean="0"/>
              <a:t>5/31/2023</a:t>
            </a:fld>
            <a:endParaRPr lang="en-US"/>
          </a:p>
        </p:txBody>
      </p:sp>
      <p:sp>
        <p:nvSpPr>
          <p:cNvPr id="3" name="Footer Placeholder 2">
            <a:extLst>
              <a:ext uri="{FF2B5EF4-FFF2-40B4-BE49-F238E27FC236}">
                <a16:creationId xmlns:a16="http://schemas.microsoft.com/office/drawing/2014/main" id="{3D2C3739-7CF6-403A-6810-1824861933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2FE46-F849-CCCA-A880-76B930C2D2E5}"/>
              </a:ext>
            </a:extLst>
          </p:cNvPr>
          <p:cNvSpPr>
            <a:spLocks noGrp="1"/>
          </p:cNvSpPr>
          <p:nvPr>
            <p:ph type="sldNum" sz="quarter" idx="12"/>
          </p:nvPr>
        </p:nvSpPr>
        <p:spPr/>
        <p:txBody>
          <a:bodyPr/>
          <a:lstStyle/>
          <a:p>
            <a:fld id="{FF5CFA2A-CAD0-4692-8301-0A1D4DE13411}" type="slidenum">
              <a:rPr lang="en-US" smtClean="0"/>
              <a:t>‹#›</a:t>
            </a:fld>
            <a:endParaRPr lang="en-US"/>
          </a:p>
        </p:txBody>
      </p:sp>
    </p:spTree>
    <p:extLst>
      <p:ext uri="{BB962C8B-B14F-4D97-AF65-F5344CB8AC3E}">
        <p14:creationId xmlns:p14="http://schemas.microsoft.com/office/powerpoint/2010/main" val="498899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A9F5-3266-2466-7545-F8400F983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A556CF-8913-E7E1-E588-AA8050275B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97F560-A6F2-1695-5A86-8D8E84380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16DCE-55AB-7105-AD4C-4FD3A86B78A6}"/>
              </a:ext>
            </a:extLst>
          </p:cNvPr>
          <p:cNvSpPr>
            <a:spLocks noGrp="1"/>
          </p:cNvSpPr>
          <p:nvPr>
            <p:ph type="dt" sz="half" idx="10"/>
          </p:nvPr>
        </p:nvSpPr>
        <p:spPr/>
        <p:txBody>
          <a:bodyPr/>
          <a:lstStyle/>
          <a:p>
            <a:fld id="{DA5386E6-EFA5-49B6-9994-C08BF979337E}" type="datetimeFigureOut">
              <a:rPr lang="en-US" smtClean="0"/>
              <a:t>5/31/2023</a:t>
            </a:fld>
            <a:endParaRPr lang="en-US"/>
          </a:p>
        </p:txBody>
      </p:sp>
      <p:sp>
        <p:nvSpPr>
          <p:cNvPr id="6" name="Footer Placeholder 5">
            <a:extLst>
              <a:ext uri="{FF2B5EF4-FFF2-40B4-BE49-F238E27FC236}">
                <a16:creationId xmlns:a16="http://schemas.microsoft.com/office/drawing/2014/main" id="{AAB945E4-F61E-3577-D6DD-B39BB3B0C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081C3C-A2B7-AD2F-D8CB-932027A6DFF6}"/>
              </a:ext>
            </a:extLst>
          </p:cNvPr>
          <p:cNvSpPr>
            <a:spLocks noGrp="1"/>
          </p:cNvSpPr>
          <p:nvPr>
            <p:ph type="sldNum" sz="quarter" idx="12"/>
          </p:nvPr>
        </p:nvSpPr>
        <p:spPr/>
        <p:txBody>
          <a:bodyPr/>
          <a:lstStyle/>
          <a:p>
            <a:fld id="{FF5CFA2A-CAD0-4692-8301-0A1D4DE13411}" type="slidenum">
              <a:rPr lang="en-US" smtClean="0"/>
              <a:t>‹#›</a:t>
            </a:fld>
            <a:endParaRPr lang="en-US"/>
          </a:p>
        </p:txBody>
      </p:sp>
    </p:spTree>
    <p:extLst>
      <p:ext uri="{BB962C8B-B14F-4D97-AF65-F5344CB8AC3E}">
        <p14:creationId xmlns:p14="http://schemas.microsoft.com/office/powerpoint/2010/main" val="4066067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69F9-835A-B7C9-A0B3-C3B89A2CF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C8516C-6857-6AC0-54FD-BCAAA74DCE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14D317-A47B-796F-B5A9-2F1BC21E0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3D6CD2-7021-155C-11A2-43964A13D12B}"/>
              </a:ext>
            </a:extLst>
          </p:cNvPr>
          <p:cNvSpPr>
            <a:spLocks noGrp="1"/>
          </p:cNvSpPr>
          <p:nvPr>
            <p:ph type="dt" sz="half" idx="10"/>
          </p:nvPr>
        </p:nvSpPr>
        <p:spPr/>
        <p:txBody>
          <a:bodyPr/>
          <a:lstStyle/>
          <a:p>
            <a:fld id="{DA5386E6-EFA5-49B6-9994-C08BF979337E}" type="datetimeFigureOut">
              <a:rPr lang="en-US" smtClean="0"/>
              <a:t>5/31/2023</a:t>
            </a:fld>
            <a:endParaRPr lang="en-US"/>
          </a:p>
        </p:txBody>
      </p:sp>
      <p:sp>
        <p:nvSpPr>
          <p:cNvPr id="6" name="Footer Placeholder 5">
            <a:extLst>
              <a:ext uri="{FF2B5EF4-FFF2-40B4-BE49-F238E27FC236}">
                <a16:creationId xmlns:a16="http://schemas.microsoft.com/office/drawing/2014/main" id="{E57CB6AD-AC21-6D34-7693-FB1E27F00E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F69B2A-6879-9153-0A5D-323770EF9658}"/>
              </a:ext>
            </a:extLst>
          </p:cNvPr>
          <p:cNvSpPr>
            <a:spLocks noGrp="1"/>
          </p:cNvSpPr>
          <p:nvPr>
            <p:ph type="sldNum" sz="quarter" idx="12"/>
          </p:nvPr>
        </p:nvSpPr>
        <p:spPr/>
        <p:txBody>
          <a:bodyPr/>
          <a:lstStyle/>
          <a:p>
            <a:fld id="{FF5CFA2A-CAD0-4692-8301-0A1D4DE13411}" type="slidenum">
              <a:rPr lang="en-US" smtClean="0"/>
              <a:t>‹#›</a:t>
            </a:fld>
            <a:endParaRPr lang="en-US"/>
          </a:p>
        </p:txBody>
      </p:sp>
    </p:spTree>
    <p:extLst>
      <p:ext uri="{BB962C8B-B14F-4D97-AF65-F5344CB8AC3E}">
        <p14:creationId xmlns:p14="http://schemas.microsoft.com/office/powerpoint/2010/main" val="4040512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22631-7A83-EADB-EBF8-F81C39710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324020-924C-5670-B92E-C091CAE5F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AD7EC-0044-1C42-82DB-690D3F69C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386E6-EFA5-49B6-9994-C08BF979337E}" type="datetimeFigureOut">
              <a:rPr lang="en-US" smtClean="0"/>
              <a:t>5/31/2023</a:t>
            </a:fld>
            <a:endParaRPr lang="en-US"/>
          </a:p>
        </p:txBody>
      </p:sp>
      <p:sp>
        <p:nvSpPr>
          <p:cNvPr id="5" name="Footer Placeholder 4">
            <a:extLst>
              <a:ext uri="{FF2B5EF4-FFF2-40B4-BE49-F238E27FC236}">
                <a16:creationId xmlns:a16="http://schemas.microsoft.com/office/drawing/2014/main" id="{5E1C590E-D81E-41E6-679D-C945ADD1D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C76EAE-AE94-EDC0-F83D-732E31F57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CFA2A-CAD0-4692-8301-0A1D4DE13411}" type="slidenum">
              <a:rPr lang="en-US" smtClean="0"/>
              <a:t>‹#›</a:t>
            </a:fld>
            <a:endParaRPr lang="en-US"/>
          </a:p>
        </p:txBody>
      </p:sp>
    </p:spTree>
    <p:extLst>
      <p:ext uri="{BB962C8B-B14F-4D97-AF65-F5344CB8AC3E}">
        <p14:creationId xmlns:p14="http://schemas.microsoft.com/office/powerpoint/2010/main" val="30658408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paulinestewart@fds.org.n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8"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F6CAFC2-5727-6393-C748-6B9E7A640020}"/>
              </a:ext>
            </a:extLst>
          </p:cNvPr>
          <p:cNvSpPr>
            <a:spLocks noGrp="1"/>
          </p:cNvSpPr>
          <p:nvPr>
            <p:ph type="title"/>
          </p:nvPr>
        </p:nvSpPr>
        <p:spPr>
          <a:xfrm>
            <a:off x="278824" y="866889"/>
            <a:ext cx="4180160" cy="3706834"/>
          </a:xfrm>
        </p:spPr>
        <p:txBody>
          <a:bodyPr anchor="ctr">
            <a:noAutofit/>
          </a:bodyPr>
          <a:lstStyle/>
          <a:p>
            <a:pPr marL="0" marR="0">
              <a:spcBef>
                <a:spcPts val="0"/>
              </a:spcBef>
              <a:spcAft>
                <a:spcPts val="800"/>
              </a:spcAft>
            </a:pPr>
            <a:r>
              <a:rPr lang="en-US"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Outcomes of the 5-Step Method in a New Zealand </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Not-For-Profit Organisation</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1C76BCD-7A97-D28F-F99F-5478EB4A102B}"/>
              </a:ext>
            </a:extLst>
          </p:cNvPr>
          <p:cNvSpPr>
            <a:spLocks noGrp="1"/>
          </p:cNvSpPr>
          <p:nvPr>
            <p:ph idx="1"/>
          </p:nvPr>
        </p:nvSpPr>
        <p:spPr>
          <a:xfrm>
            <a:off x="4985886" y="2482894"/>
            <a:ext cx="6367913" cy="2383116"/>
          </a:xfrm>
        </p:spPr>
        <p:txBody>
          <a:bodyPr>
            <a:normAutofit/>
          </a:bodyPr>
          <a:lstStyle/>
          <a:p>
            <a:pPr marL="0" indent="0" defTabSz="548640">
              <a:spcBef>
                <a:spcPts val="600"/>
              </a:spcBef>
              <a:buNone/>
            </a:pPr>
            <a:endParaRPr lang="en-US" sz="1680" kern="1200">
              <a:solidFill>
                <a:schemeClr val="tx1"/>
              </a:solidFill>
              <a:latin typeface="+mn-lt"/>
              <a:ea typeface="+mn-ea"/>
              <a:cs typeface="+mn-cs"/>
            </a:endParaRPr>
          </a:p>
          <a:p>
            <a:pPr marL="0" indent="0" defTabSz="548640">
              <a:spcBef>
                <a:spcPts val="600"/>
              </a:spcBef>
              <a:buNone/>
            </a:pPr>
            <a:endParaRPr lang="en-US" sz="1680" kern="1200">
              <a:solidFill>
                <a:schemeClr val="tx1"/>
              </a:solidFill>
              <a:latin typeface="+mn-lt"/>
              <a:ea typeface="+mn-ea"/>
              <a:cs typeface="+mn-cs"/>
            </a:endParaRPr>
          </a:p>
          <a:p>
            <a:pPr marL="0" indent="0">
              <a:buNone/>
            </a:pPr>
            <a:endParaRPr lang="en-US" dirty="0"/>
          </a:p>
        </p:txBody>
      </p:sp>
      <p:sp>
        <p:nvSpPr>
          <p:cNvPr id="7" name="TextBox 6">
            <a:extLst>
              <a:ext uri="{FF2B5EF4-FFF2-40B4-BE49-F238E27FC236}">
                <a16:creationId xmlns:a16="http://schemas.microsoft.com/office/drawing/2014/main" id="{7F438483-980D-4EEA-5313-9C32CD795796}"/>
              </a:ext>
            </a:extLst>
          </p:cNvPr>
          <p:cNvSpPr txBox="1"/>
          <p:nvPr/>
        </p:nvSpPr>
        <p:spPr>
          <a:xfrm>
            <a:off x="7583192" y="3147657"/>
            <a:ext cx="3895910" cy="1620957"/>
          </a:xfrm>
          <a:prstGeom prst="rect">
            <a:avLst/>
          </a:prstGeom>
          <a:noFill/>
        </p:spPr>
        <p:txBody>
          <a:bodyPr wrap="square">
            <a:spAutoFit/>
          </a:bodyPr>
          <a:lstStyle/>
          <a:p>
            <a:pPr defTabSz="548640"/>
            <a:r>
              <a:rPr lang="en-US" sz="1600" b="1" kern="1200" dirty="0">
                <a:solidFill>
                  <a:schemeClr val="tx1"/>
                </a:solidFill>
                <a:latin typeface="+mn-lt"/>
                <a:ea typeface="+mn-ea"/>
                <a:cs typeface="+mn-cs"/>
              </a:rPr>
              <a:t>Dr Pauline Stewart</a:t>
            </a:r>
          </a:p>
          <a:p>
            <a:pPr defTabSz="548640">
              <a:spcBef>
                <a:spcPts val="960"/>
              </a:spcBef>
              <a:buClr>
                <a:schemeClr val="bg1">
                  <a:lumMod val="50000"/>
                </a:schemeClr>
              </a:buClr>
            </a:pPr>
            <a:r>
              <a:rPr lang="en-US" sz="1000" kern="1200" cap="all" dirty="0">
                <a:solidFill>
                  <a:srgbClr val="1E2631"/>
                </a:solidFill>
                <a:latin typeface="Segoe UI Semibold"/>
                <a:ea typeface="+mn-ea"/>
                <a:cs typeface="Segoe UI Semibold"/>
              </a:rPr>
              <a:t>B.Ed., M.Ed., PhD., </a:t>
            </a:r>
            <a:r>
              <a:rPr lang="en-US" sz="1000" kern="1200" cap="all" dirty="0" err="1">
                <a:solidFill>
                  <a:srgbClr val="1E2631"/>
                </a:solidFill>
                <a:latin typeface="Segoe UI Semibold"/>
                <a:ea typeface="+mn-ea"/>
                <a:cs typeface="Segoe UI Semibold"/>
              </a:rPr>
              <a:t>M.Ed</a:t>
            </a:r>
            <a:r>
              <a:rPr lang="en-US" sz="1000" kern="1200" cap="all" dirty="0">
                <a:solidFill>
                  <a:srgbClr val="1E2631"/>
                </a:solidFill>
                <a:latin typeface="Segoe UI Semibold"/>
                <a:ea typeface="+mn-ea"/>
                <a:cs typeface="Segoe UI Semibold"/>
              </a:rPr>
              <a:t> (Counselling) </a:t>
            </a:r>
          </a:p>
          <a:p>
            <a:pPr defTabSz="548640">
              <a:spcBef>
                <a:spcPts val="960"/>
              </a:spcBef>
              <a:buClr>
                <a:schemeClr val="bg1">
                  <a:lumMod val="50000"/>
                </a:schemeClr>
              </a:buClr>
            </a:pPr>
            <a:r>
              <a:rPr lang="en-US" sz="1000" kern="1200" cap="all" dirty="0">
                <a:solidFill>
                  <a:srgbClr val="1E2631"/>
                </a:solidFill>
                <a:latin typeface="Segoe UI Semibold"/>
                <a:ea typeface="+mn-ea"/>
                <a:cs typeface="Segoe UI Semibold"/>
              </a:rPr>
              <a:t>Registered Counselling Psychologist and Educational Psychologist</a:t>
            </a:r>
          </a:p>
          <a:p>
            <a:pPr defTabSz="548640">
              <a:spcBef>
                <a:spcPts val="960"/>
              </a:spcBef>
              <a:buClr>
                <a:schemeClr val="bg1">
                  <a:lumMod val="50000"/>
                </a:schemeClr>
              </a:buClr>
            </a:pPr>
            <a:r>
              <a:rPr lang="en-US" sz="1000" kern="1200" cap="all" dirty="0">
                <a:solidFill>
                  <a:srgbClr val="1E2631"/>
                </a:solidFill>
                <a:latin typeface="Segoe UI Semibold"/>
                <a:ea typeface="+mn-ea"/>
                <a:cs typeface="Segoe UI Semibold"/>
              </a:rPr>
              <a:t>Executive Officer / Founder </a:t>
            </a:r>
          </a:p>
          <a:p>
            <a:pPr defTabSz="548640">
              <a:spcBef>
                <a:spcPts val="960"/>
              </a:spcBef>
              <a:buClr>
                <a:schemeClr val="bg1">
                  <a:lumMod val="50000"/>
                </a:schemeClr>
              </a:buClr>
            </a:pPr>
            <a:r>
              <a:rPr lang="en-US" sz="1000" kern="1200" cap="all" dirty="0">
                <a:solidFill>
                  <a:srgbClr val="1E2631"/>
                </a:solidFill>
                <a:latin typeface="Segoe UI Semibold"/>
                <a:ea typeface="+mn-ea"/>
                <a:cs typeface="Segoe UI Semibold"/>
              </a:rPr>
              <a:t>Family Drug Support </a:t>
            </a:r>
            <a:r>
              <a:rPr lang="en-US" sz="1000" kern="1200" cap="all" dirty="0" err="1">
                <a:solidFill>
                  <a:srgbClr val="1E2631"/>
                </a:solidFill>
                <a:latin typeface="Segoe UI Semibold"/>
                <a:ea typeface="+mn-ea"/>
                <a:cs typeface="Segoe UI Semibold"/>
              </a:rPr>
              <a:t>AotearoA</a:t>
            </a:r>
            <a:r>
              <a:rPr lang="en-US" sz="1000" kern="1200" cap="all" dirty="0">
                <a:solidFill>
                  <a:srgbClr val="1E2631"/>
                </a:solidFill>
                <a:latin typeface="Segoe UI Semibold"/>
                <a:ea typeface="+mn-ea"/>
                <a:cs typeface="Segoe UI Semibold"/>
              </a:rPr>
              <a:t> New Zealand</a:t>
            </a:r>
            <a:endParaRPr lang="en-GB" sz="1000" dirty="0"/>
          </a:p>
        </p:txBody>
      </p:sp>
      <p:pic>
        <p:nvPicPr>
          <p:cNvPr id="8" name="Picture 7" descr="A picture containing graphical user interface&#10;&#10;Description automatically generated">
            <a:extLst>
              <a:ext uri="{FF2B5EF4-FFF2-40B4-BE49-F238E27FC236}">
                <a16:creationId xmlns:a16="http://schemas.microsoft.com/office/drawing/2014/main" id="{C93EB4EE-26B9-4235-3C01-63BA146B6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86" y="3250189"/>
            <a:ext cx="1931775" cy="1931775"/>
          </a:xfrm>
          <a:prstGeom prst="rect">
            <a:avLst/>
          </a:prstGeom>
        </p:spPr>
      </p:pic>
      <p:pic>
        <p:nvPicPr>
          <p:cNvPr id="4" name="Picture 3" descr="A picture containing screenshot, darkness, black, nature&#10;&#10;Description automatically generated">
            <a:extLst>
              <a:ext uri="{FF2B5EF4-FFF2-40B4-BE49-F238E27FC236}">
                <a16:creationId xmlns:a16="http://schemas.microsoft.com/office/drawing/2014/main" id="{C58BB5CF-7D9A-5EC5-5494-E7827581E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540" y="2924636"/>
            <a:ext cx="9632379" cy="6806728"/>
          </a:xfrm>
          <a:prstGeom prst="rect">
            <a:avLst/>
          </a:prstGeom>
        </p:spPr>
      </p:pic>
      <p:sp>
        <p:nvSpPr>
          <p:cNvPr id="5" name="TextBox 4">
            <a:extLst>
              <a:ext uri="{FF2B5EF4-FFF2-40B4-BE49-F238E27FC236}">
                <a16:creationId xmlns:a16="http://schemas.microsoft.com/office/drawing/2014/main" id="{4C8021CE-45D7-BA62-CA2C-42708D88F236}"/>
              </a:ext>
            </a:extLst>
          </p:cNvPr>
          <p:cNvSpPr txBox="1"/>
          <p:nvPr/>
        </p:nvSpPr>
        <p:spPr>
          <a:xfrm>
            <a:off x="5403152" y="829457"/>
            <a:ext cx="5518523" cy="1446550"/>
          </a:xfrm>
          <a:prstGeom prst="rect">
            <a:avLst/>
          </a:prstGeom>
          <a:noFill/>
        </p:spPr>
        <p:txBody>
          <a:bodyPr wrap="square" rtlCol="0">
            <a:spAutoFit/>
          </a:bodyPr>
          <a:lstStyle/>
          <a:p>
            <a:r>
              <a:rPr lang="en-US" sz="4400" b="1"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The Value of Data to Inform Practice</a:t>
            </a:r>
            <a:endParaRPr lang="en-US" sz="4400" b="1" dirty="0">
              <a:solidFill>
                <a:schemeClr val="tx2"/>
              </a:solidFill>
            </a:endParaRPr>
          </a:p>
        </p:txBody>
      </p:sp>
    </p:spTree>
    <p:extLst>
      <p:ext uri="{BB962C8B-B14F-4D97-AF65-F5344CB8AC3E}">
        <p14:creationId xmlns:p14="http://schemas.microsoft.com/office/powerpoint/2010/main" val="1509894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CA99D41-3EE0-3BDF-EED7-09F05BE29611}"/>
              </a:ext>
            </a:extLst>
          </p:cNvPr>
          <p:cNvSpPr txBox="1">
            <a:spLocks/>
          </p:cNvSpPr>
          <p:nvPr/>
        </p:nvSpPr>
        <p:spPr>
          <a:xfrm>
            <a:off x="2743201" y="1524001"/>
            <a:ext cx="7275442" cy="103367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b="1" spc="-75" dirty="0"/>
          </a:p>
        </p:txBody>
      </p:sp>
      <p:sp>
        <p:nvSpPr>
          <p:cNvPr id="42" name="Subtitle 2">
            <a:extLst>
              <a:ext uri="{FF2B5EF4-FFF2-40B4-BE49-F238E27FC236}">
                <a16:creationId xmlns:a16="http://schemas.microsoft.com/office/drawing/2014/main" id="{65D83952-32A3-D32C-46F9-A7D43C149670}"/>
              </a:ext>
            </a:extLst>
          </p:cNvPr>
          <p:cNvSpPr txBox="1">
            <a:spLocks/>
          </p:cNvSpPr>
          <p:nvPr/>
        </p:nvSpPr>
        <p:spPr>
          <a:xfrm>
            <a:off x="1994031" y="4311992"/>
            <a:ext cx="1462739" cy="135885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NZ" sz="1275" b="1" dirty="0"/>
              <a:t>Stress</a:t>
            </a:r>
            <a:br>
              <a:rPr lang="en-NZ" sz="1350" b="1" dirty="0"/>
            </a:br>
            <a:r>
              <a:rPr lang="en-NZ" sz="1050" dirty="0"/>
              <a:t>Reported </a:t>
            </a:r>
            <a:r>
              <a:rPr lang="en-NZ" sz="1050" b="1" dirty="0"/>
              <a:t>reduced</a:t>
            </a:r>
            <a:r>
              <a:rPr lang="en-NZ" sz="1050" dirty="0"/>
              <a:t> experiences of stress including family finances, arguments and social life</a:t>
            </a:r>
          </a:p>
        </p:txBody>
      </p:sp>
      <p:pic>
        <p:nvPicPr>
          <p:cNvPr id="14" name="Graphic 13">
            <a:extLst>
              <a:ext uri="{FF2B5EF4-FFF2-40B4-BE49-F238E27FC236}">
                <a16:creationId xmlns:a16="http://schemas.microsoft.com/office/drawing/2014/main" id="{65262BBE-9B25-5945-394A-7B23F7ABA2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1280" y="3099631"/>
            <a:ext cx="908240" cy="1057790"/>
          </a:xfrm>
          <a:prstGeom prst="rect">
            <a:avLst/>
          </a:prstGeom>
        </p:spPr>
      </p:pic>
      <p:grpSp>
        <p:nvGrpSpPr>
          <p:cNvPr id="37" name="Group 36">
            <a:extLst>
              <a:ext uri="{FF2B5EF4-FFF2-40B4-BE49-F238E27FC236}">
                <a16:creationId xmlns:a16="http://schemas.microsoft.com/office/drawing/2014/main" id="{1C493016-C921-2AA8-B632-B1E5B729D359}"/>
              </a:ext>
            </a:extLst>
          </p:cNvPr>
          <p:cNvGrpSpPr/>
          <p:nvPr/>
        </p:nvGrpSpPr>
        <p:grpSpPr>
          <a:xfrm>
            <a:off x="3642662" y="3115879"/>
            <a:ext cx="1462739" cy="2606028"/>
            <a:chOff x="2764014" y="3092164"/>
            <a:chExt cx="1950318" cy="3474704"/>
          </a:xfrm>
        </p:grpSpPr>
        <p:sp>
          <p:nvSpPr>
            <p:cNvPr id="41" name="Subtitle 2">
              <a:extLst>
                <a:ext uri="{FF2B5EF4-FFF2-40B4-BE49-F238E27FC236}">
                  <a16:creationId xmlns:a16="http://schemas.microsoft.com/office/drawing/2014/main" id="{0433BD75-43DA-9AE3-D2E8-0131A17827AB}"/>
                </a:ext>
              </a:extLst>
            </p:cNvPr>
            <p:cNvSpPr txBox="1">
              <a:spLocks/>
            </p:cNvSpPr>
            <p:nvPr/>
          </p:nvSpPr>
          <p:spPr>
            <a:xfrm>
              <a:off x="2764014" y="4686980"/>
              <a:ext cx="1950318" cy="18798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NZ" sz="1275" b="1" dirty="0"/>
                <a:t>Strain</a:t>
              </a:r>
              <a:br>
                <a:rPr lang="en-NZ" sz="1350" b="1" dirty="0"/>
              </a:br>
              <a:r>
                <a:rPr lang="en-NZ" sz="1050" dirty="0"/>
                <a:t>Reported </a:t>
              </a:r>
              <a:r>
                <a:rPr lang="en-NZ" sz="1050" b="1" dirty="0"/>
                <a:t>reduced</a:t>
              </a:r>
              <a:r>
                <a:rPr lang="en-NZ" sz="1050" dirty="0"/>
                <a:t> physical symptoms including; worry, irritability, poor concentration, sleeping problems</a:t>
              </a:r>
            </a:p>
          </p:txBody>
        </p:sp>
        <p:pic>
          <p:nvPicPr>
            <p:cNvPr id="17" name="Graphic 16">
              <a:extLst>
                <a:ext uri="{FF2B5EF4-FFF2-40B4-BE49-F238E27FC236}">
                  <a16:creationId xmlns:a16="http://schemas.microsoft.com/office/drawing/2014/main" id="{A5065A6C-8CC8-A7FE-63FC-061EEE336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33680" y="3092164"/>
              <a:ext cx="1210987" cy="1410387"/>
            </a:xfrm>
            <a:prstGeom prst="rect">
              <a:avLst/>
            </a:prstGeom>
          </p:spPr>
        </p:pic>
      </p:grpSp>
      <p:grpSp>
        <p:nvGrpSpPr>
          <p:cNvPr id="43" name="Group 42">
            <a:extLst>
              <a:ext uri="{FF2B5EF4-FFF2-40B4-BE49-F238E27FC236}">
                <a16:creationId xmlns:a16="http://schemas.microsoft.com/office/drawing/2014/main" id="{7A67CBA5-865D-CED3-08BA-6718BAE7AB40}"/>
              </a:ext>
            </a:extLst>
          </p:cNvPr>
          <p:cNvGrpSpPr/>
          <p:nvPr/>
        </p:nvGrpSpPr>
        <p:grpSpPr>
          <a:xfrm>
            <a:off x="5410201" y="3096447"/>
            <a:ext cx="1462739" cy="2606028"/>
            <a:chOff x="4949581" y="3092164"/>
            <a:chExt cx="1950318" cy="3474704"/>
          </a:xfrm>
        </p:grpSpPr>
        <p:sp>
          <p:nvSpPr>
            <p:cNvPr id="40" name="Subtitle 2">
              <a:extLst>
                <a:ext uri="{FF2B5EF4-FFF2-40B4-BE49-F238E27FC236}">
                  <a16:creationId xmlns:a16="http://schemas.microsoft.com/office/drawing/2014/main" id="{8D98E2FC-C232-DE70-4D36-1018345652E9}"/>
                </a:ext>
              </a:extLst>
            </p:cNvPr>
            <p:cNvSpPr txBox="1">
              <a:spLocks/>
            </p:cNvSpPr>
            <p:nvPr/>
          </p:nvSpPr>
          <p:spPr>
            <a:xfrm>
              <a:off x="4949581" y="4686980"/>
              <a:ext cx="1950318" cy="18798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NZ" sz="1275" b="1" dirty="0"/>
                <a:t>Coping Response</a:t>
              </a:r>
              <a:br>
                <a:rPr lang="en-NZ" sz="1350" b="1" dirty="0"/>
              </a:br>
              <a:r>
                <a:rPr lang="en-NZ" sz="1050" dirty="0"/>
                <a:t>Reported </a:t>
              </a:r>
              <a:r>
                <a:rPr lang="en-NZ" sz="1050" b="1" dirty="0"/>
                <a:t>fewer</a:t>
              </a:r>
              <a:r>
                <a:rPr lang="en-NZ" sz="1050" dirty="0"/>
                <a:t> emotional interactions with their substance using relative</a:t>
              </a:r>
            </a:p>
          </p:txBody>
        </p:sp>
        <p:pic>
          <p:nvPicPr>
            <p:cNvPr id="20" name="Graphic 19">
              <a:extLst>
                <a:ext uri="{FF2B5EF4-FFF2-40B4-BE49-F238E27FC236}">
                  <a16:creationId xmlns:a16="http://schemas.microsoft.com/office/drawing/2014/main" id="{7ADF0DF2-BD7B-E51F-CA37-A4026E9951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19247" y="3092164"/>
              <a:ext cx="1210987" cy="1410387"/>
            </a:xfrm>
            <a:prstGeom prst="rect">
              <a:avLst/>
            </a:prstGeom>
          </p:spPr>
        </p:pic>
      </p:grpSp>
      <p:grpSp>
        <p:nvGrpSpPr>
          <p:cNvPr id="46" name="Group 45">
            <a:extLst>
              <a:ext uri="{FF2B5EF4-FFF2-40B4-BE49-F238E27FC236}">
                <a16:creationId xmlns:a16="http://schemas.microsoft.com/office/drawing/2014/main" id="{37362278-00AD-205F-7EAE-2CC9FE3308DE}"/>
              </a:ext>
            </a:extLst>
          </p:cNvPr>
          <p:cNvGrpSpPr/>
          <p:nvPr/>
        </p:nvGrpSpPr>
        <p:grpSpPr>
          <a:xfrm>
            <a:off x="7169719" y="3092225"/>
            <a:ext cx="1462739" cy="2606028"/>
            <a:chOff x="7135148" y="3092164"/>
            <a:chExt cx="1950318" cy="3474704"/>
          </a:xfrm>
        </p:grpSpPr>
        <p:sp>
          <p:nvSpPr>
            <p:cNvPr id="39" name="Subtitle 2">
              <a:extLst>
                <a:ext uri="{FF2B5EF4-FFF2-40B4-BE49-F238E27FC236}">
                  <a16:creationId xmlns:a16="http://schemas.microsoft.com/office/drawing/2014/main" id="{FEAEF95B-75A6-E3E6-9040-4E0BCA70A2CD}"/>
                </a:ext>
              </a:extLst>
            </p:cNvPr>
            <p:cNvSpPr txBox="1">
              <a:spLocks/>
            </p:cNvSpPr>
            <p:nvPr/>
          </p:nvSpPr>
          <p:spPr>
            <a:xfrm>
              <a:off x="7135148" y="4686980"/>
              <a:ext cx="1950318" cy="18798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NZ" sz="1275" b="1" dirty="0"/>
                <a:t>Helpful Support</a:t>
              </a:r>
              <a:br>
                <a:rPr lang="en-NZ" sz="1350" b="1" dirty="0"/>
              </a:br>
              <a:r>
                <a:rPr lang="en-NZ" sz="1050" dirty="0"/>
                <a:t>Reported </a:t>
              </a:r>
              <a:r>
                <a:rPr lang="en-NZ" sz="1050" b="1" dirty="0"/>
                <a:t>increase</a:t>
              </a:r>
              <a:r>
                <a:rPr lang="en-NZ" sz="1050" dirty="0"/>
                <a:t> in </a:t>
              </a:r>
              <a:r>
                <a:rPr lang="en-NZ" sz="1050" b="1" dirty="0"/>
                <a:t>helpful</a:t>
              </a:r>
              <a:r>
                <a:rPr lang="en-NZ" sz="1050" dirty="0"/>
                <a:t> formal support</a:t>
              </a:r>
            </a:p>
          </p:txBody>
        </p:sp>
        <p:pic>
          <p:nvPicPr>
            <p:cNvPr id="22" name="Graphic 21">
              <a:extLst>
                <a:ext uri="{FF2B5EF4-FFF2-40B4-BE49-F238E27FC236}">
                  <a16:creationId xmlns:a16="http://schemas.microsoft.com/office/drawing/2014/main" id="{694129FF-F380-1E86-054E-C85ED89EC5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04814" y="3092164"/>
              <a:ext cx="1210987" cy="1410387"/>
            </a:xfrm>
            <a:prstGeom prst="rect">
              <a:avLst/>
            </a:prstGeom>
          </p:spPr>
        </p:pic>
      </p:grpSp>
      <p:grpSp>
        <p:nvGrpSpPr>
          <p:cNvPr id="51" name="Group 50">
            <a:extLst>
              <a:ext uri="{FF2B5EF4-FFF2-40B4-BE49-F238E27FC236}">
                <a16:creationId xmlns:a16="http://schemas.microsoft.com/office/drawing/2014/main" id="{AC675EE7-B5AB-694D-4039-5FB31A4A4117}"/>
              </a:ext>
            </a:extLst>
          </p:cNvPr>
          <p:cNvGrpSpPr/>
          <p:nvPr/>
        </p:nvGrpSpPr>
        <p:grpSpPr>
          <a:xfrm>
            <a:off x="8915401" y="3093566"/>
            <a:ext cx="1462739" cy="2606028"/>
            <a:chOff x="9320717" y="3092164"/>
            <a:chExt cx="1950318" cy="3474704"/>
          </a:xfrm>
        </p:grpSpPr>
        <p:sp>
          <p:nvSpPr>
            <p:cNvPr id="38" name="Subtitle 2">
              <a:extLst>
                <a:ext uri="{FF2B5EF4-FFF2-40B4-BE49-F238E27FC236}">
                  <a16:creationId xmlns:a16="http://schemas.microsoft.com/office/drawing/2014/main" id="{F5AB94CA-9540-0529-E814-696CF90C9056}"/>
                </a:ext>
              </a:extLst>
            </p:cNvPr>
            <p:cNvSpPr txBox="1">
              <a:spLocks/>
            </p:cNvSpPr>
            <p:nvPr/>
          </p:nvSpPr>
          <p:spPr>
            <a:xfrm>
              <a:off x="9320717" y="4686980"/>
              <a:ext cx="1950318" cy="18798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NZ" sz="1275" b="1" dirty="0"/>
                <a:t>Unhelpful Support</a:t>
              </a:r>
              <a:br>
                <a:rPr lang="en-NZ" sz="1350" b="1" dirty="0"/>
              </a:br>
              <a:r>
                <a:rPr lang="en-NZ" sz="1050" dirty="0"/>
                <a:t>Reported </a:t>
              </a:r>
              <a:r>
                <a:rPr lang="en-NZ" sz="1050" b="1" dirty="0"/>
                <a:t>reduced</a:t>
              </a:r>
              <a:r>
                <a:rPr lang="en-NZ" sz="1050" dirty="0"/>
                <a:t> </a:t>
              </a:r>
              <a:r>
                <a:rPr lang="en-NZ" sz="1050" b="1" dirty="0"/>
                <a:t>unhelpful</a:t>
              </a:r>
              <a:r>
                <a:rPr lang="en-NZ" sz="1050" dirty="0"/>
                <a:t> support from family and friends</a:t>
              </a:r>
            </a:p>
          </p:txBody>
        </p:sp>
        <p:pic>
          <p:nvPicPr>
            <p:cNvPr id="49" name="Graphic 48">
              <a:extLst>
                <a:ext uri="{FF2B5EF4-FFF2-40B4-BE49-F238E27FC236}">
                  <a16:creationId xmlns:a16="http://schemas.microsoft.com/office/drawing/2014/main" id="{89C6553B-3582-F5D2-2004-57B5F925AD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90383" y="3092164"/>
              <a:ext cx="1210987" cy="1410386"/>
            </a:xfrm>
            <a:prstGeom prst="rect">
              <a:avLst/>
            </a:prstGeom>
          </p:spPr>
        </p:pic>
      </p:grpSp>
      <p:sp>
        <p:nvSpPr>
          <p:cNvPr id="4" name="Rectangle 3">
            <a:extLst>
              <a:ext uri="{FF2B5EF4-FFF2-40B4-BE49-F238E27FC236}">
                <a16:creationId xmlns:a16="http://schemas.microsoft.com/office/drawing/2014/main" id="{D608ECCB-3E75-4D73-FA41-A51C95473E47}"/>
              </a:ext>
            </a:extLst>
          </p:cNvPr>
          <p:cNvSpPr/>
          <p:nvPr/>
        </p:nvSpPr>
        <p:spPr>
          <a:xfrm>
            <a:off x="1752599" y="228600"/>
            <a:ext cx="8686800" cy="6400800"/>
          </a:xfrm>
          <a:prstGeom prst="rect">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7F93815B-BCB4-87D3-7A53-2F3A579ACF5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87401" y="480927"/>
            <a:ext cx="1613453" cy="787724"/>
          </a:xfrm>
          <a:prstGeom prst="rect">
            <a:avLst/>
          </a:prstGeom>
        </p:spPr>
      </p:pic>
      <p:pic>
        <p:nvPicPr>
          <p:cNvPr id="5" name="Graphic 4">
            <a:extLst>
              <a:ext uri="{FF2B5EF4-FFF2-40B4-BE49-F238E27FC236}">
                <a16:creationId xmlns:a16="http://schemas.microsoft.com/office/drawing/2014/main" id="{118965E0-4650-BB95-329F-206D9A90935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95502" y="667787"/>
            <a:ext cx="1778794" cy="2071688"/>
          </a:xfrm>
          <a:prstGeom prst="rect">
            <a:avLst/>
          </a:prstGeom>
        </p:spPr>
      </p:pic>
      <p:pic>
        <p:nvPicPr>
          <p:cNvPr id="6" name="Graphic 5">
            <a:extLst>
              <a:ext uri="{FF2B5EF4-FFF2-40B4-BE49-F238E27FC236}">
                <a16:creationId xmlns:a16="http://schemas.microsoft.com/office/drawing/2014/main" id="{55D11E67-69B4-867C-12E7-BFCCF5418EE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18637" y="667787"/>
            <a:ext cx="1735837" cy="2076109"/>
          </a:xfrm>
          <a:prstGeom prst="rect">
            <a:avLst/>
          </a:prstGeom>
        </p:spPr>
      </p:pic>
      <p:sp>
        <p:nvSpPr>
          <p:cNvPr id="9" name="TextBox 8">
            <a:extLst>
              <a:ext uri="{FF2B5EF4-FFF2-40B4-BE49-F238E27FC236}">
                <a16:creationId xmlns:a16="http://schemas.microsoft.com/office/drawing/2014/main" id="{0C4BB750-E376-71D0-827C-1CCB7B1223FF}"/>
              </a:ext>
            </a:extLst>
          </p:cNvPr>
          <p:cNvSpPr txBox="1"/>
          <p:nvPr/>
        </p:nvSpPr>
        <p:spPr>
          <a:xfrm>
            <a:off x="2353652" y="1147597"/>
            <a:ext cx="1640798" cy="1015663"/>
          </a:xfrm>
          <a:prstGeom prst="rect">
            <a:avLst/>
          </a:prstGeom>
          <a:noFill/>
        </p:spPr>
        <p:txBody>
          <a:bodyPr wrap="square">
            <a:spAutoFit/>
          </a:bodyPr>
          <a:lstStyle/>
          <a:p>
            <a:r>
              <a:rPr lang="en-NZ" sz="2000" b="1" spc="-75" dirty="0"/>
              <a:t>Impact On Total Family Burden</a:t>
            </a:r>
            <a:endParaRPr lang="en-US" sz="2000" dirty="0"/>
          </a:p>
        </p:txBody>
      </p:sp>
      <p:pic>
        <p:nvPicPr>
          <p:cNvPr id="7" name="Picture 6" descr="A picture containing screenshot, darkness, black, nature&#10;&#10;Description automatically generated">
            <a:extLst>
              <a:ext uri="{FF2B5EF4-FFF2-40B4-BE49-F238E27FC236}">
                <a16:creationId xmlns:a16="http://schemas.microsoft.com/office/drawing/2014/main" id="{B8950A85-0FC9-0148-EB07-72619CB6362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31540" y="2924636"/>
            <a:ext cx="9632379" cy="6806728"/>
          </a:xfrm>
          <a:prstGeom prst="rect">
            <a:avLst/>
          </a:prstGeom>
        </p:spPr>
      </p:pic>
    </p:spTree>
    <p:extLst>
      <p:ext uri="{BB962C8B-B14F-4D97-AF65-F5344CB8AC3E}">
        <p14:creationId xmlns:p14="http://schemas.microsoft.com/office/powerpoint/2010/main" val="3743124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64335A-0F3D-A3E0-C27C-020F10C251A3}"/>
              </a:ext>
            </a:extLst>
          </p:cNvPr>
          <p:cNvSpPr>
            <a:spLocks noGrp="1"/>
          </p:cNvSpPr>
          <p:nvPr>
            <p:ph type="title"/>
          </p:nvPr>
        </p:nvSpPr>
        <p:spPr>
          <a:xfrm>
            <a:off x="838200" y="746278"/>
            <a:ext cx="9392421" cy="653787"/>
          </a:xfrm>
        </p:spPr>
        <p:txBody>
          <a:bodyPr>
            <a:noAutofit/>
          </a:bodyPr>
          <a:lstStyle/>
          <a:p>
            <a:r>
              <a:rPr lang="en-NZ" dirty="0">
                <a:latin typeface="Arial" panose="020B0604020202020204" pitchFamily="34" charset="0"/>
                <a:cs typeface="Arial" panose="020B0604020202020204" pitchFamily="34" charset="0"/>
              </a:rPr>
              <a:t>Over The Past Year…</a:t>
            </a:r>
          </a:p>
        </p:txBody>
      </p:sp>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screenshot, darkness, black, nature&#10;&#10;Description automatically generated">
            <a:extLst>
              <a:ext uri="{FF2B5EF4-FFF2-40B4-BE49-F238E27FC236}">
                <a16:creationId xmlns:a16="http://schemas.microsoft.com/office/drawing/2014/main" id="{28F3B3AB-EB39-A57F-FDD8-970D67FD1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540" y="2924636"/>
            <a:ext cx="9632379" cy="6806728"/>
          </a:xfrm>
          <a:prstGeom prst="rect">
            <a:avLst/>
          </a:prstGeom>
        </p:spPr>
      </p:pic>
      <p:sp>
        <p:nvSpPr>
          <p:cNvPr id="4" name="Content Placeholder 2">
            <a:extLst>
              <a:ext uri="{FF2B5EF4-FFF2-40B4-BE49-F238E27FC236}">
                <a16:creationId xmlns:a16="http://schemas.microsoft.com/office/drawing/2014/main" id="{FB50E9B9-1A69-ACE3-33A5-FE873328BFF0}"/>
              </a:ext>
            </a:extLst>
          </p:cNvPr>
          <p:cNvSpPr>
            <a:spLocks noGrp="1"/>
          </p:cNvSpPr>
          <p:nvPr>
            <p:ph idx="1"/>
          </p:nvPr>
        </p:nvSpPr>
        <p:spPr>
          <a:xfrm>
            <a:off x="838200" y="2126184"/>
            <a:ext cx="10515600" cy="4351338"/>
          </a:xfrm>
        </p:spPr>
        <p:txBody>
          <a:bodyPr>
            <a:normAutofit/>
          </a:bodyPr>
          <a:lstStyle/>
          <a:p>
            <a:pPr marL="342900" marR="0" lvl="0" indent="-342900">
              <a:spcAft>
                <a:spcPts val="120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123 enrolments (and increasing substantially)</a:t>
            </a:r>
          </a:p>
          <a:p>
            <a:pPr marL="342900" marR="0" lvl="0" indent="-342900">
              <a:spcAft>
                <a:spcPts val="1200"/>
              </a:spcAft>
              <a:buFont typeface="Symbol" panose="05050102010706020507" pitchFamily="18" charset="2"/>
              <a:buChar char=""/>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91% of individuals starting the programme complete the full 5 sessions</a:t>
            </a:r>
          </a:p>
          <a:p>
            <a:pPr marL="342900" marR="0" lvl="0" indent="-342900">
              <a:spcAft>
                <a:spcPts val="120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29.5%  of those completing the programme were couples</a:t>
            </a:r>
          </a:p>
          <a:p>
            <a:pPr marL="342900" marR="0" lvl="0" indent="-342900">
              <a:spcAft>
                <a:spcPts val="120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70.5% of those completing were individual Impacted Family members </a:t>
            </a:r>
          </a:p>
          <a:p>
            <a:pPr marL="342900" marR="0" lvl="0" indent="-342900">
              <a:spcAft>
                <a:spcPts val="120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Just 8.1% of those starting the 5-Step did not complete the programme</a:t>
            </a:r>
          </a:p>
          <a:p>
            <a:pPr marL="342900" marR="0" lvl="0" indent="-342900">
              <a:spcAft>
                <a:spcPts val="1200"/>
              </a:spcAft>
              <a:buFont typeface="Symbol" panose="05050102010706020507" pitchFamily="18" charset="2"/>
              <a:buChar char=""/>
            </a:pPr>
            <a:r>
              <a:rPr lang="en-US" sz="2400" dirty="0">
                <a:latin typeface="Arial" panose="020B0604020202020204" pitchFamily="34" charset="0"/>
                <a:ea typeface="Times New Roman" panose="02020603050405020304" pitchFamily="18" charset="0"/>
                <a:cs typeface="Times New Roman" panose="02020603050405020304" pitchFamily="18" charset="0"/>
              </a:rPr>
              <a:t>Another 59 currently working through the 5-Step</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endParaRPr lang="en-US" dirty="0"/>
          </a:p>
        </p:txBody>
      </p:sp>
    </p:spTree>
    <p:extLst>
      <p:ext uri="{BB962C8B-B14F-4D97-AF65-F5344CB8AC3E}">
        <p14:creationId xmlns:p14="http://schemas.microsoft.com/office/powerpoint/2010/main" val="1341401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29E6F-B6E9-D89A-8CFB-C0608AFAF0C2}"/>
              </a:ext>
            </a:extLst>
          </p:cNvPr>
          <p:cNvSpPr>
            <a:spLocks noGrp="1"/>
          </p:cNvSpPr>
          <p:nvPr>
            <p:ph type="title"/>
          </p:nvPr>
        </p:nvSpPr>
        <p:spPr>
          <a:xfrm>
            <a:off x="5184034" y="447596"/>
            <a:ext cx="6651222" cy="1783080"/>
          </a:xfrm>
        </p:spPr>
        <p:txBody>
          <a:bodyPr anchor="b">
            <a:noAutofit/>
          </a:bodyPr>
          <a:lstStyle/>
          <a:p>
            <a:r>
              <a:rPr lang="en-US" sz="3400" dirty="0">
                <a:latin typeface="Arial" panose="020B0604020202020204" pitchFamily="34" charset="0"/>
                <a:cs typeface="Arial" panose="020B0604020202020204" pitchFamily="34" charset="0"/>
              </a:rPr>
              <a:t>5-Step Benefits as Reported by Impacted Family Members</a:t>
            </a:r>
            <a:br>
              <a:rPr lang="en-US" sz="3400"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post-5-Step Method Programme</a:t>
            </a:r>
            <a:endParaRPr lang="en-NZ" sz="3400" dirty="0">
              <a:latin typeface="Arial" panose="020B0604020202020204" pitchFamily="34" charset="0"/>
              <a:cs typeface="Arial" panose="020B0604020202020204" pitchFamily="34" charset="0"/>
            </a:endParaRPr>
          </a:p>
        </p:txBody>
      </p:sp>
      <p:pic>
        <p:nvPicPr>
          <p:cNvPr id="5" name="Picture 4" descr="Maze">
            <a:extLst>
              <a:ext uri="{FF2B5EF4-FFF2-40B4-BE49-F238E27FC236}">
                <a16:creationId xmlns:a16="http://schemas.microsoft.com/office/drawing/2014/main" id="{4E0C4693-0B17-CDD6-71E8-0263550653BE}"/>
              </a:ext>
            </a:extLst>
          </p:cNvPr>
          <p:cNvPicPr>
            <a:picLocks noChangeAspect="1"/>
          </p:cNvPicPr>
          <p:nvPr/>
        </p:nvPicPr>
        <p:blipFill rotWithShape="1">
          <a:blip r:embed="rId2"/>
          <a:srcRect l="24274" r="3039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396F5B-AD40-4F5E-486D-C351BF60CE31}"/>
              </a:ext>
            </a:extLst>
          </p:cNvPr>
          <p:cNvSpPr>
            <a:spLocks noGrp="1"/>
          </p:cNvSpPr>
          <p:nvPr>
            <p:ph idx="1"/>
          </p:nvPr>
        </p:nvSpPr>
        <p:spPr>
          <a:xfrm>
            <a:off x="5184034" y="2586248"/>
            <a:ext cx="7110939" cy="4134410"/>
          </a:xfrm>
        </p:spPr>
        <p:txBody>
          <a:bodyPr>
            <a:noAutofit/>
          </a:bodyPr>
          <a:lstStyle/>
          <a:p>
            <a:pPr marL="0" marR="136013" indent="0">
              <a:spcBef>
                <a:spcPts val="58"/>
              </a:spcBef>
              <a:buNone/>
            </a:pPr>
            <a:r>
              <a:rPr lang="en-US" sz="1800" i="1" spc="10" dirty="0">
                <a:latin typeface="Arial" panose="020B0604020202020204" pitchFamily="34" charset="0"/>
                <a:cs typeface="Arial" panose="020B0604020202020204" pitchFamily="34" charset="0"/>
              </a:rPr>
              <a:t>On Likert Scale of 1-5</a:t>
            </a:r>
          </a:p>
          <a:p>
            <a:pPr marL="0" marR="136013" indent="0">
              <a:spcBef>
                <a:spcPts val="58"/>
              </a:spcBef>
              <a:buNone/>
            </a:pPr>
            <a:r>
              <a:rPr lang="en-US" sz="1800" spc="10" dirty="0">
                <a:latin typeface="Arial" panose="020B0604020202020204" pitchFamily="34" charset="0"/>
                <a:cs typeface="Arial" panose="020B0604020202020204" pitchFamily="34" charset="0"/>
              </a:rPr>
              <a:t>Impacted Family Members </a:t>
            </a:r>
            <a:r>
              <a:rPr lang="en-US" sz="1800" b="1" spc="10" dirty="0">
                <a:latin typeface="Arial" panose="020B0604020202020204" pitchFamily="34" charset="0"/>
                <a:cs typeface="Arial" panose="020B0604020202020204" pitchFamily="34" charset="0"/>
              </a:rPr>
              <a:t>Agreed </a:t>
            </a:r>
            <a:r>
              <a:rPr lang="en-US" sz="1800" spc="10" dirty="0">
                <a:latin typeface="Arial" panose="020B0604020202020204" pitchFamily="34" charset="0"/>
                <a:cs typeface="Arial" panose="020B0604020202020204" pitchFamily="34" charset="0"/>
              </a:rPr>
              <a:t>or</a:t>
            </a:r>
            <a:r>
              <a:rPr lang="en-US" sz="1800" b="1" spc="10" dirty="0">
                <a:latin typeface="Arial" panose="020B0604020202020204" pitchFamily="34" charset="0"/>
                <a:cs typeface="Arial" panose="020B0604020202020204" pitchFamily="34" charset="0"/>
              </a:rPr>
              <a:t> Strongly Agreed</a:t>
            </a:r>
            <a:endParaRPr lang="en-US" sz="1800" spc="10" dirty="0">
              <a:latin typeface="Arial" panose="020B0604020202020204" pitchFamily="34" charset="0"/>
              <a:cs typeface="Arial" panose="020B0604020202020204" pitchFamily="34" charset="0"/>
            </a:endParaRPr>
          </a:p>
          <a:p>
            <a:pPr marL="0" marR="136013" indent="0">
              <a:spcBef>
                <a:spcPts val="58"/>
              </a:spcBef>
              <a:buNone/>
            </a:pPr>
            <a:endParaRPr lang="en-US" sz="1800" b="1" spc="10" dirty="0">
              <a:latin typeface="Arial" panose="020B0604020202020204" pitchFamily="34" charset="0"/>
              <a:cs typeface="Arial" panose="020B0604020202020204" pitchFamily="34" charset="0"/>
            </a:endParaRPr>
          </a:p>
          <a:p>
            <a:pPr marL="0" marR="136013" indent="0">
              <a:spcBef>
                <a:spcPts val="0"/>
              </a:spcBef>
              <a:spcAft>
                <a:spcPts val="600"/>
              </a:spcAft>
              <a:buNone/>
            </a:pPr>
            <a:r>
              <a:rPr lang="en-US" sz="1800" spc="10" dirty="0">
                <a:latin typeface="Arial" panose="020B0604020202020204" pitchFamily="34" charset="0"/>
                <a:cs typeface="Arial" panose="020B0604020202020204" pitchFamily="34" charset="0"/>
              </a:rPr>
              <a:t>The </a:t>
            </a:r>
            <a:r>
              <a:rPr lang="en-US" sz="1800" spc="6" dirty="0">
                <a:latin typeface="Arial" panose="020B0604020202020204" pitchFamily="34" charset="0"/>
                <a:cs typeface="Arial" panose="020B0604020202020204" pitchFamily="34" charset="0"/>
              </a:rPr>
              <a:t>Resource</a:t>
            </a:r>
            <a:r>
              <a:rPr lang="en-US" sz="1800" spc="10" dirty="0">
                <a:latin typeface="Arial" panose="020B0604020202020204" pitchFamily="34" charset="0"/>
                <a:cs typeface="Arial" panose="020B0604020202020204" pitchFamily="34" charset="0"/>
              </a:rPr>
              <a:t> </a:t>
            </a:r>
            <a:r>
              <a:rPr lang="en-US" sz="1800" spc="3" dirty="0">
                <a:latin typeface="Arial" panose="020B0604020202020204" pitchFamily="34" charset="0"/>
                <a:cs typeface="Arial" panose="020B0604020202020204" pitchFamily="34" charset="0"/>
              </a:rPr>
              <a:t>Pack</a:t>
            </a:r>
            <a:r>
              <a:rPr lang="en-US" sz="1800" spc="13" dirty="0">
                <a:latin typeface="Arial" panose="020B0604020202020204" pitchFamily="34" charset="0"/>
                <a:cs typeface="Arial" panose="020B0604020202020204" pitchFamily="34" charset="0"/>
              </a:rPr>
              <a:t> </a:t>
            </a:r>
            <a:r>
              <a:rPr lang="en-US" sz="1800" spc="6" dirty="0">
                <a:latin typeface="Arial" panose="020B0604020202020204" pitchFamily="34" charset="0"/>
                <a:cs typeface="Arial" panose="020B0604020202020204" pitchFamily="34" charset="0"/>
              </a:rPr>
              <a:t>Readings</a:t>
            </a:r>
            <a:r>
              <a:rPr lang="en-US" sz="1800" spc="10" dirty="0">
                <a:latin typeface="Arial" panose="020B0604020202020204" pitchFamily="34" charset="0"/>
                <a:cs typeface="Arial" panose="020B0604020202020204" pitchFamily="34" charset="0"/>
              </a:rPr>
              <a:t> were helpful                         </a:t>
            </a:r>
            <a:r>
              <a:rPr lang="en-US" sz="1800" b="1" spc="10" dirty="0">
                <a:solidFill>
                  <a:srgbClr val="ED7B32"/>
                </a:solidFill>
                <a:latin typeface="Arial" panose="020B0604020202020204" pitchFamily="34" charset="0"/>
                <a:cs typeface="Arial" panose="020B0604020202020204" pitchFamily="34" charset="0"/>
              </a:rPr>
              <a:t>100%</a:t>
            </a:r>
            <a:endParaRPr lang="en-US" sz="1800" b="1" dirty="0">
              <a:solidFill>
                <a:srgbClr val="ED7B32"/>
              </a:solidFill>
              <a:latin typeface="Arial" panose="020B0604020202020204" pitchFamily="34" charset="0"/>
              <a:cs typeface="Arial" panose="020B0604020202020204" pitchFamily="34" charset="0"/>
            </a:endParaRPr>
          </a:p>
          <a:p>
            <a:pPr marL="0" marR="136013" indent="0">
              <a:spcBef>
                <a:spcPts val="0"/>
              </a:spcBef>
              <a:spcAft>
                <a:spcPts val="600"/>
              </a:spcAft>
              <a:buNone/>
            </a:pPr>
            <a:r>
              <a:rPr lang="en-US" sz="1800" spc="10" dirty="0">
                <a:latin typeface="Arial" panose="020B0604020202020204" pitchFamily="34" charset="0"/>
                <a:cs typeface="Arial" panose="020B0604020202020204" pitchFamily="34" charset="0"/>
              </a:rPr>
              <a:t>The 5</a:t>
            </a:r>
            <a:r>
              <a:rPr lang="en-US" sz="1800" spc="3"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sessions</a:t>
            </a:r>
            <a:r>
              <a:rPr lang="en-US" sz="1800"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of</a:t>
            </a:r>
            <a:r>
              <a:rPr lang="en-US" sz="1800" spc="3"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the</a:t>
            </a:r>
            <a:r>
              <a:rPr lang="en-US" sz="1800" spc="3" dirty="0">
                <a:latin typeface="Arial" panose="020B0604020202020204" pitchFamily="34" charset="0"/>
                <a:cs typeface="Arial" panose="020B0604020202020204" pitchFamily="34" charset="0"/>
              </a:rPr>
              <a:t> </a:t>
            </a:r>
            <a:r>
              <a:rPr lang="en-US" sz="1800" spc="13" dirty="0">
                <a:latin typeface="Arial" panose="020B0604020202020204" pitchFamily="34" charset="0"/>
                <a:cs typeface="Arial" panose="020B0604020202020204" pitchFamily="34" charset="0"/>
              </a:rPr>
              <a:t>programme</a:t>
            </a:r>
            <a:r>
              <a:rPr lang="en-US" sz="1800" dirty="0">
                <a:latin typeface="Arial" panose="020B0604020202020204" pitchFamily="34" charset="0"/>
                <a:cs typeface="Arial" panose="020B0604020202020204" pitchFamily="34" charset="0"/>
              </a:rPr>
              <a:t> </a:t>
            </a:r>
            <a:r>
              <a:rPr lang="en-US" sz="1800" spc="13" dirty="0">
                <a:latin typeface="Arial" panose="020B0604020202020204" pitchFamily="34" charset="0"/>
                <a:cs typeface="Arial" panose="020B0604020202020204" pitchFamily="34" charset="0"/>
              </a:rPr>
              <a:t>met their</a:t>
            </a:r>
            <a:r>
              <a:rPr lang="en-US" sz="1800" spc="3"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needs              </a:t>
            </a:r>
            <a:r>
              <a:rPr lang="en-US" sz="1800" b="1" spc="10" dirty="0">
                <a:solidFill>
                  <a:srgbClr val="ED7B32"/>
                </a:solidFill>
                <a:latin typeface="Arial" panose="020B0604020202020204" pitchFamily="34" charset="0"/>
                <a:cs typeface="Arial" panose="020B0604020202020204" pitchFamily="34" charset="0"/>
              </a:rPr>
              <a:t>100%</a:t>
            </a:r>
            <a:endParaRPr lang="en-US" sz="1800" b="1" dirty="0">
              <a:solidFill>
                <a:srgbClr val="ED7B32"/>
              </a:solidFill>
              <a:latin typeface="Arial" panose="020B0604020202020204" pitchFamily="34" charset="0"/>
              <a:cs typeface="Arial" panose="020B0604020202020204" pitchFamily="34" charset="0"/>
            </a:endParaRPr>
          </a:p>
          <a:p>
            <a:pPr marL="0" marR="215422" indent="0">
              <a:spcBef>
                <a:spcPts val="0"/>
              </a:spcBef>
              <a:spcAft>
                <a:spcPts val="600"/>
              </a:spcAft>
              <a:buNone/>
            </a:pPr>
            <a:r>
              <a:rPr lang="en-US" sz="1800" spc="3" dirty="0">
                <a:latin typeface="Arial" panose="020B0604020202020204" pitchFamily="34" charset="0"/>
                <a:cs typeface="Arial" panose="020B0604020202020204" pitchFamily="34" charset="0"/>
              </a:rPr>
              <a:t>They </a:t>
            </a:r>
            <a:r>
              <a:rPr lang="en-US" sz="1800" spc="10" dirty="0">
                <a:latin typeface="Arial" panose="020B0604020202020204" pitchFamily="34" charset="0"/>
                <a:cs typeface="Arial" panose="020B0604020202020204" pitchFamily="34" charset="0"/>
              </a:rPr>
              <a:t>understand</a:t>
            </a:r>
            <a:r>
              <a:rPr lang="en-US" sz="1800" spc="3"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the</a:t>
            </a:r>
            <a:r>
              <a:rPr lang="en-US" sz="1800" spc="3"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importance</a:t>
            </a:r>
            <a:r>
              <a:rPr lang="en-US" sz="1800" spc="6"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of</a:t>
            </a:r>
            <a:r>
              <a:rPr lang="en-US" sz="1800" spc="-144"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taking</a:t>
            </a:r>
            <a:r>
              <a:rPr lang="en-US" sz="1800" spc="3"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care</a:t>
            </a:r>
            <a:r>
              <a:rPr lang="en-US" sz="1800" spc="3"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of</a:t>
            </a:r>
            <a:r>
              <a:rPr lang="en-US" sz="1800" spc="3" dirty="0">
                <a:latin typeface="Arial" panose="020B0604020202020204" pitchFamily="34" charset="0"/>
                <a:cs typeface="Arial" panose="020B0604020202020204" pitchFamily="34" charset="0"/>
              </a:rPr>
              <a:t> oneself   </a:t>
            </a:r>
            <a:r>
              <a:rPr lang="en-US" sz="1800" b="1" spc="3" dirty="0">
                <a:solidFill>
                  <a:srgbClr val="ED7B32"/>
                </a:solidFill>
                <a:latin typeface="Arial" panose="020B0604020202020204" pitchFamily="34" charset="0"/>
                <a:cs typeface="Arial" panose="020B0604020202020204" pitchFamily="34" charset="0"/>
              </a:rPr>
              <a:t>100%</a:t>
            </a:r>
          </a:p>
          <a:p>
            <a:pPr marL="0" marR="215422" indent="0">
              <a:spcBef>
                <a:spcPts val="0"/>
              </a:spcBef>
              <a:spcAft>
                <a:spcPts val="600"/>
              </a:spcAft>
              <a:buNone/>
            </a:pPr>
            <a:r>
              <a:rPr lang="en-US" sz="1800" spc="6" dirty="0">
                <a:latin typeface="Arial" panose="020B0604020202020204" pitchFamily="34" charset="0"/>
                <a:cs typeface="Arial" panose="020B0604020202020204" pitchFamily="34" charset="0"/>
              </a:rPr>
              <a:t>They had an </a:t>
            </a:r>
            <a:r>
              <a:rPr lang="en-US" sz="1800" spc="10" dirty="0">
                <a:latin typeface="Arial" panose="020B0604020202020204" pitchFamily="34" charset="0"/>
                <a:cs typeface="Arial" panose="020B0604020202020204" pitchFamily="34" charset="0"/>
              </a:rPr>
              <a:t>understanding</a:t>
            </a:r>
            <a:r>
              <a:rPr lang="en-US" sz="1800" spc="6"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of the</a:t>
            </a:r>
            <a:r>
              <a:rPr lang="en-US" sz="1800" spc="6"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ways to cope now</a:t>
            </a:r>
            <a:r>
              <a:rPr lang="en-US" sz="1800" spc="-144" dirty="0">
                <a:latin typeface="Arial" panose="020B0604020202020204" pitchFamily="34" charset="0"/>
                <a:cs typeface="Arial" panose="020B0604020202020204" pitchFamily="34" charset="0"/>
              </a:rPr>
              <a:t>                  </a:t>
            </a:r>
            <a:r>
              <a:rPr lang="en-US" sz="1800" b="1" spc="-144" dirty="0">
                <a:solidFill>
                  <a:srgbClr val="ED7B32"/>
                </a:solidFill>
                <a:latin typeface="Arial" panose="020B0604020202020204" pitchFamily="34" charset="0"/>
                <a:cs typeface="Arial" panose="020B0604020202020204" pitchFamily="34" charset="0"/>
              </a:rPr>
              <a:t>97</a:t>
            </a:r>
            <a:r>
              <a:rPr lang="en-US" sz="1800" b="1" dirty="0">
                <a:solidFill>
                  <a:srgbClr val="ED7B32"/>
                </a:solidFill>
                <a:latin typeface="Arial" panose="020B0604020202020204" pitchFamily="34" charset="0"/>
                <a:cs typeface="Arial" panose="020B0604020202020204" pitchFamily="34" charset="0"/>
              </a:rPr>
              <a:t>% </a:t>
            </a:r>
          </a:p>
          <a:p>
            <a:pPr marL="0" marR="7330" indent="0">
              <a:spcBef>
                <a:spcPts val="0"/>
              </a:spcBef>
              <a:spcAft>
                <a:spcPts val="600"/>
              </a:spcAft>
              <a:buNone/>
            </a:pPr>
            <a:r>
              <a:rPr lang="en-US" sz="1800" dirty="0">
                <a:latin typeface="Arial" panose="020B0604020202020204" pitchFamily="34" charset="0"/>
                <a:cs typeface="Arial" panose="020B0604020202020204" pitchFamily="34" charset="0"/>
              </a:rPr>
              <a:t>They felt </a:t>
            </a:r>
            <a:r>
              <a:rPr lang="en-US" sz="1800" spc="13" dirty="0">
                <a:latin typeface="Arial" panose="020B0604020202020204" pitchFamily="34" charset="0"/>
                <a:cs typeface="Arial" panose="020B0604020202020204" pitchFamily="34" charset="0"/>
              </a:rPr>
              <a:t>more</a:t>
            </a:r>
            <a:r>
              <a:rPr lang="en-US" sz="1800" spc="3"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able</a:t>
            </a:r>
            <a:r>
              <a:rPr lang="en-US" sz="1800" spc="3"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to</a:t>
            </a:r>
            <a:r>
              <a:rPr lang="en-US" sz="1800" spc="3"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face</a:t>
            </a:r>
            <a:r>
              <a:rPr lang="en-US" sz="1800" spc="3"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the</a:t>
            </a:r>
            <a:r>
              <a:rPr lang="en-US" sz="1800" spc="3"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future</a:t>
            </a:r>
            <a:r>
              <a:rPr lang="en-US" sz="1800" spc="-138" dirty="0">
                <a:latin typeface="Arial" panose="020B0604020202020204" pitchFamily="34" charset="0"/>
                <a:cs typeface="Arial" panose="020B0604020202020204" pitchFamily="34" charset="0"/>
              </a:rPr>
              <a:t> </a:t>
            </a:r>
            <a:r>
              <a:rPr lang="en-US" sz="1800" spc="13" dirty="0">
                <a:latin typeface="Arial" panose="020B0604020202020204" pitchFamily="34" charset="0"/>
                <a:cs typeface="Arial" panose="020B0604020202020204" pitchFamily="34" charset="0"/>
              </a:rPr>
              <a:t>now  </a:t>
            </a:r>
            <a:r>
              <a:rPr lang="en-US" sz="1800" b="1" spc="13" dirty="0">
                <a:latin typeface="Arial" panose="020B0604020202020204" pitchFamily="34" charset="0"/>
                <a:cs typeface="Arial" panose="020B0604020202020204" pitchFamily="34" charset="0"/>
              </a:rPr>
              <a:t>	                        </a:t>
            </a:r>
            <a:r>
              <a:rPr lang="en-US" sz="1800" b="1" spc="13" dirty="0">
                <a:solidFill>
                  <a:srgbClr val="ED7B32"/>
                </a:solidFill>
                <a:latin typeface="Arial" panose="020B0604020202020204" pitchFamily="34" charset="0"/>
                <a:cs typeface="Arial" panose="020B0604020202020204" pitchFamily="34" charset="0"/>
              </a:rPr>
              <a:t>84%</a:t>
            </a:r>
            <a:endParaRPr lang="en-US" sz="1800" b="1" dirty="0">
              <a:solidFill>
                <a:srgbClr val="ED7B32"/>
              </a:solidFill>
              <a:latin typeface="Arial" panose="020B0604020202020204" pitchFamily="34" charset="0"/>
              <a:cs typeface="Arial" panose="020B0604020202020204" pitchFamily="34" charset="0"/>
            </a:endParaRPr>
          </a:p>
          <a:p>
            <a:pPr marL="0" marR="49682" indent="0">
              <a:spcBef>
                <a:spcPts val="0"/>
              </a:spcBef>
              <a:spcAft>
                <a:spcPts val="600"/>
              </a:spcAft>
              <a:buNone/>
            </a:pPr>
            <a:r>
              <a:rPr lang="en-US" sz="1800" spc="3" dirty="0">
                <a:latin typeface="Arial" panose="020B0604020202020204" pitchFamily="34" charset="0"/>
                <a:cs typeface="Arial" panose="020B0604020202020204" pitchFamily="34" charset="0"/>
              </a:rPr>
              <a:t>They know </a:t>
            </a:r>
            <a:r>
              <a:rPr lang="en-US" sz="1800" spc="13" dirty="0">
                <a:latin typeface="Arial" panose="020B0604020202020204" pitchFamily="34" charset="0"/>
                <a:cs typeface="Arial" panose="020B0604020202020204" pitchFamily="34" charset="0"/>
              </a:rPr>
              <a:t>when</a:t>
            </a:r>
            <a:r>
              <a:rPr lang="en-US" sz="1800" dirty="0">
                <a:latin typeface="Arial" panose="020B0604020202020204" pitchFamily="34" charset="0"/>
                <a:cs typeface="Arial" panose="020B0604020202020204" pitchFamily="34" charset="0"/>
              </a:rPr>
              <a:t> </a:t>
            </a:r>
            <a:r>
              <a:rPr lang="en-US" sz="1800" spc="13" dirty="0">
                <a:latin typeface="Arial" panose="020B0604020202020204" pitchFamily="34" charset="0"/>
                <a:cs typeface="Arial" panose="020B0604020202020204" pitchFamily="34" charset="0"/>
              </a:rPr>
              <a:t>and</a:t>
            </a:r>
            <a:r>
              <a:rPr lang="en-US" sz="1800" spc="3" dirty="0">
                <a:latin typeface="Arial" panose="020B0604020202020204" pitchFamily="34" charset="0"/>
                <a:cs typeface="Arial" panose="020B0604020202020204" pitchFamily="34" charset="0"/>
              </a:rPr>
              <a:t> </a:t>
            </a:r>
            <a:r>
              <a:rPr lang="en-US" sz="1800" spc="13" dirty="0">
                <a:latin typeface="Arial" panose="020B0604020202020204" pitchFamily="34" charset="0"/>
                <a:cs typeface="Arial" panose="020B0604020202020204" pitchFamily="34" charset="0"/>
              </a:rPr>
              <a:t>how</a:t>
            </a:r>
            <a:r>
              <a:rPr lang="en-US" sz="1800"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to</a:t>
            </a:r>
            <a:r>
              <a:rPr lang="en-US" sz="1800"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access support now  </a:t>
            </a:r>
            <a:r>
              <a:rPr lang="en-US" sz="1800" b="1" spc="10" dirty="0">
                <a:latin typeface="Arial" panose="020B0604020202020204" pitchFamily="34" charset="0"/>
                <a:cs typeface="Arial" panose="020B0604020202020204" pitchFamily="34" charset="0"/>
              </a:rPr>
              <a:t>               </a:t>
            </a:r>
            <a:r>
              <a:rPr lang="en-US" sz="1800" b="1" spc="10" dirty="0">
                <a:solidFill>
                  <a:srgbClr val="ED7B32"/>
                </a:solidFill>
                <a:latin typeface="Arial" panose="020B0604020202020204" pitchFamily="34" charset="0"/>
                <a:cs typeface="Arial" panose="020B0604020202020204" pitchFamily="34" charset="0"/>
              </a:rPr>
              <a:t>90%</a:t>
            </a:r>
          </a:p>
          <a:p>
            <a:pPr marL="0" marR="49682" indent="0">
              <a:spcBef>
                <a:spcPts val="0"/>
              </a:spcBef>
              <a:spcAft>
                <a:spcPts val="600"/>
              </a:spcAft>
              <a:buNone/>
            </a:pPr>
            <a:r>
              <a:rPr lang="en-US" sz="1800" spc="3" dirty="0">
                <a:latin typeface="Arial" panose="020B0604020202020204" pitchFamily="34" charset="0"/>
                <a:cs typeface="Arial" panose="020B0604020202020204" pitchFamily="34" charset="0"/>
              </a:rPr>
              <a:t>They would </a:t>
            </a:r>
            <a:r>
              <a:rPr lang="en-US" sz="1800" spc="13" dirty="0">
                <a:latin typeface="Arial" panose="020B0604020202020204" pitchFamily="34" charset="0"/>
                <a:cs typeface="Arial" panose="020B0604020202020204" pitchFamily="34" charset="0"/>
              </a:rPr>
              <a:t>recommend</a:t>
            </a:r>
            <a:r>
              <a:rPr lang="en-US" sz="1800"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the</a:t>
            </a:r>
            <a:r>
              <a:rPr lang="en-US" sz="1800" spc="3" dirty="0">
                <a:latin typeface="Arial" panose="020B0604020202020204" pitchFamily="34" charset="0"/>
                <a:cs typeface="Arial" panose="020B0604020202020204" pitchFamily="34" charset="0"/>
              </a:rPr>
              <a:t> </a:t>
            </a:r>
            <a:r>
              <a:rPr lang="en-US" sz="1800" spc="13" dirty="0">
                <a:latin typeface="Arial" panose="020B0604020202020204" pitchFamily="34" charset="0"/>
                <a:cs typeface="Arial" panose="020B0604020202020204" pitchFamily="34" charset="0"/>
              </a:rPr>
              <a:t>programme</a:t>
            </a:r>
            <a:r>
              <a:rPr lang="en-US" sz="1800" spc="-144"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to friends              </a:t>
            </a:r>
            <a:r>
              <a:rPr lang="en-US" sz="1800" b="1" spc="10" dirty="0">
                <a:solidFill>
                  <a:srgbClr val="ED7B32"/>
                </a:solidFill>
                <a:latin typeface="Arial" panose="020B0604020202020204" pitchFamily="34" charset="0"/>
                <a:cs typeface="Arial" panose="020B0604020202020204" pitchFamily="34" charset="0"/>
              </a:rPr>
              <a:t>100%</a:t>
            </a:r>
            <a:endParaRPr lang="en-US" sz="1800" b="1" spc="6" dirty="0">
              <a:solidFill>
                <a:srgbClr val="ED7B32"/>
              </a:solidFill>
              <a:latin typeface="Arial" panose="020B0604020202020204" pitchFamily="34" charset="0"/>
              <a:cs typeface="Arial" panose="020B0604020202020204" pitchFamily="34" charset="0"/>
            </a:endParaRPr>
          </a:p>
          <a:p>
            <a:pPr marL="8145" marR="49682">
              <a:spcBef>
                <a:spcPts val="661"/>
              </a:spcBef>
            </a:pPr>
            <a:endParaRPr lang="en-US" sz="1800" b="1" dirty="0">
              <a:latin typeface="Arial" panose="020B0604020202020204" pitchFamily="34" charset="0"/>
              <a:cs typeface="Arial" panose="020B0604020202020204" pitchFamily="34" charset="0"/>
            </a:endParaRPr>
          </a:p>
          <a:p>
            <a:endParaRPr lang="en-NZ" sz="1800" dirty="0">
              <a:latin typeface="Arial" panose="020B0604020202020204" pitchFamily="34" charset="0"/>
              <a:cs typeface="Arial" panose="020B0604020202020204" pitchFamily="34" charset="0"/>
            </a:endParaRPr>
          </a:p>
        </p:txBody>
      </p:sp>
      <p:pic>
        <p:nvPicPr>
          <p:cNvPr id="12" name="Picture 11" descr="A picture containing screenshot, darkness, black, nature&#10;&#10;Description automatically generated">
            <a:extLst>
              <a:ext uri="{FF2B5EF4-FFF2-40B4-BE49-F238E27FC236}">
                <a16:creationId xmlns:a16="http://schemas.microsoft.com/office/drawing/2014/main" id="{D7E35DF4-6D51-5DFD-907F-05643EE34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540" y="2924636"/>
            <a:ext cx="9632379" cy="6806728"/>
          </a:xfrm>
          <a:prstGeom prst="rect">
            <a:avLst/>
          </a:prstGeom>
        </p:spPr>
      </p:pic>
    </p:spTree>
    <p:extLst>
      <p:ext uri="{BB962C8B-B14F-4D97-AF65-F5344CB8AC3E}">
        <p14:creationId xmlns:p14="http://schemas.microsoft.com/office/powerpoint/2010/main" val="4243061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23182-0AF2-3F34-CCCD-569E5641E2AF}"/>
              </a:ext>
            </a:extLst>
          </p:cNvPr>
          <p:cNvSpPr>
            <a:spLocks noGrp="1"/>
          </p:cNvSpPr>
          <p:nvPr>
            <p:ph type="title"/>
          </p:nvPr>
        </p:nvSpPr>
        <p:spPr>
          <a:xfrm>
            <a:off x="6328436" y="426152"/>
            <a:ext cx="4840010" cy="2452216"/>
          </a:xfrm>
        </p:spPr>
        <p:txBody>
          <a:bodyPr>
            <a:noAutofit/>
          </a:bodyPr>
          <a:lstStyle/>
          <a:p>
            <a:r>
              <a:rPr lang="en-US" dirty="0">
                <a:latin typeface="Arial" panose="020B0604020202020204" pitchFamily="34" charset="0"/>
                <a:cs typeface="Arial" panose="020B0604020202020204" pitchFamily="34" charset="0"/>
              </a:rPr>
              <a:t>Qualitative Data </a:t>
            </a:r>
            <a:br>
              <a:rPr lang="en-US" dirty="0">
                <a:latin typeface="Arial" panose="020B0604020202020204" pitchFamily="34" charset="0"/>
                <a:cs typeface="Arial" panose="020B0604020202020204" pitchFamily="34" charset="0"/>
              </a:rPr>
            </a:br>
            <a:r>
              <a:rPr lang="en-US" dirty="0">
                <a:effectLst/>
                <a:latin typeface="Arial" panose="020B0604020202020204" pitchFamily="34" charset="0"/>
                <a:ea typeface="Times New Roman" panose="02020603050405020304" pitchFamily="18" charset="0"/>
                <a:cs typeface="Arial" panose="020B0604020202020204" pitchFamily="34" charset="0"/>
              </a:rPr>
              <a:t>5-Step Evaluation Online Survey</a:t>
            </a:r>
            <a:br>
              <a:rPr lang="en-US" dirty="0">
                <a:effectLst/>
                <a:latin typeface="Arial" panose="020B0604020202020204" pitchFamily="34" charset="0"/>
                <a:ea typeface="Times New Roman" panose="02020603050405020304" pitchFamily="18" charset="0"/>
                <a:cs typeface="Arial" panose="020B0604020202020204" pitchFamily="34" charset="0"/>
              </a:rPr>
            </a:br>
            <a:endParaRPr lang="en-NZ" dirty="0">
              <a:latin typeface="Arial" panose="020B0604020202020204" pitchFamily="34" charset="0"/>
              <a:cs typeface="Arial" panose="020B0604020202020204" pitchFamily="34" charset="0"/>
            </a:endParaRPr>
          </a:p>
        </p:txBody>
      </p:sp>
      <p:pic>
        <p:nvPicPr>
          <p:cNvPr id="5" name="Picture 4" descr="Wood human figure">
            <a:extLst>
              <a:ext uri="{FF2B5EF4-FFF2-40B4-BE49-F238E27FC236}">
                <a16:creationId xmlns:a16="http://schemas.microsoft.com/office/drawing/2014/main" id="{847179B6-59DA-5817-3C45-9C1713FB6991}"/>
              </a:ext>
            </a:extLst>
          </p:cNvPr>
          <p:cNvPicPr>
            <a:picLocks noChangeAspect="1"/>
          </p:cNvPicPr>
          <p:nvPr/>
        </p:nvPicPr>
        <p:blipFill rotWithShape="1">
          <a:blip r:embed="rId2"/>
          <a:srcRect r="4046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C257D00-6558-33BF-7E2F-486E6403AE03}"/>
              </a:ext>
            </a:extLst>
          </p:cNvPr>
          <p:cNvSpPr>
            <a:spLocks noGrp="1"/>
          </p:cNvSpPr>
          <p:nvPr>
            <p:ph idx="1"/>
          </p:nvPr>
        </p:nvSpPr>
        <p:spPr>
          <a:xfrm>
            <a:off x="6328436" y="2588182"/>
            <a:ext cx="5496980" cy="3843666"/>
          </a:xfrm>
        </p:spPr>
        <p:txBody>
          <a:bodyPr>
            <a:normAutofit fontScale="92500" lnSpcReduction="10000"/>
          </a:bodyPr>
          <a:lstStyle/>
          <a:p>
            <a:pPr marL="0" indent="0">
              <a:buNone/>
            </a:pPr>
            <a:r>
              <a:rPr lang="en-US" sz="2200" b="1" dirty="0">
                <a:effectLst/>
                <a:latin typeface="Arial" panose="020B0604020202020204" pitchFamily="34" charset="0"/>
                <a:ea typeface="Times New Roman" panose="02020603050405020304" pitchFamily="18" charset="0"/>
              </a:rPr>
              <a:t>What did you like about the programme?</a:t>
            </a:r>
          </a:p>
          <a:p>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The validation that (what) we are doing is good, there is no right way, there is still hope, chronic grief is a real thing, </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what we feel is normal, we are not alone, the emotional support offered.”</a:t>
            </a:r>
            <a:endPar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“Professional, highly knowledgeable, non judgmental, informative, easy to relate to counsellor, genuine, can do from home (accessible).”</a:t>
            </a:r>
          </a:p>
          <a:p>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“I particularly valued the way in which the programme assisted me to step back from the ongoing crises and objectively consider the family situation including the differing ways in which we were responding, that there was no wrong way of responding, practical exercises to think of new ways of supporting and responding.”</a:t>
            </a:r>
            <a:endParaRPr lang="en-NZ" sz="1900" i="1" dirty="0">
              <a:latin typeface="Times New Roman" panose="02020603050405020304" pitchFamily="18" charset="0"/>
              <a:cs typeface="Times New Roman" panose="02020603050405020304" pitchFamily="18" charset="0"/>
            </a:endParaRPr>
          </a:p>
        </p:txBody>
      </p:sp>
      <p:pic>
        <p:nvPicPr>
          <p:cNvPr id="4" name="Picture 3" descr="A picture containing screenshot, darkness, black, nature&#10;&#10;Description automatically generated">
            <a:extLst>
              <a:ext uri="{FF2B5EF4-FFF2-40B4-BE49-F238E27FC236}">
                <a16:creationId xmlns:a16="http://schemas.microsoft.com/office/drawing/2014/main" id="{75141A2D-F61C-FBE0-33F7-D9BEA169A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256" y="3241560"/>
            <a:ext cx="9632379" cy="6806728"/>
          </a:xfrm>
          <a:prstGeom prst="rect">
            <a:avLst/>
          </a:prstGeom>
        </p:spPr>
      </p:pic>
    </p:spTree>
    <p:extLst>
      <p:ext uri="{BB962C8B-B14F-4D97-AF65-F5344CB8AC3E}">
        <p14:creationId xmlns:p14="http://schemas.microsoft.com/office/powerpoint/2010/main" val="144500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427039-08EC-2008-FA66-6C969B41424E}"/>
              </a:ext>
            </a:extLst>
          </p:cNvPr>
          <p:cNvSpPr>
            <a:spLocks noGrp="1"/>
          </p:cNvSpPr>
          <p:nvPr>
            <p:ph type="title"/>
          </p:nvPr>
        </p:nvSpPr>
        <p:spPr>
          <a:xfrm>
            <a:off x="586478" y="1683756"/>
            <a:ext cx="3115265" cy="2396359"/>
          </a:xfrm>
        </p:spPr>
        <p:txBody>
          <a:bodyPr anchor="b">
            <a:normAutofit/>
          </a:bodyPr>
          <a:lstStyle/>
          <a:p>
            <a:pPr algn="r"/>
            <a:r>
              <a:rPr lang="en-US" sz="3400">
                <a:solidFill>
                  <a:srgbClr val="FFFFFF"/>
                </a:solidFill>
              </a:rPr>
              <a:t>Feedback about the 5-Step Accredited Practitioner</a:t>
            </a:r>
            <a:endParaRPr lang="en-NZ" sz="3400">
              <a:solidFill>
                <a:srgbClr val="FFFFFF"/>
              </a:solidFill>
            </a:endParaRPr>
          </a:p>
        </p:txBody>
      </p:sp>
      <p:graphicFrame>
        <p:nvGraphicFramePr>
          <p:cNvPr id="5" name="Content Placeholder 2">
            <a:extLst>
              <a:ext uri="{FF2B5EF4-FFF2-40B4-BE49-F238E27FC236}">
                <a16:creationId xmlns:a16="http://schemas.microsoft.com/office/drawing/2014/main" id="{1C6A7A8F-5E08-3D50-CDF7-D81139B797F1}"/>
              </a:ext>
            </a:extLst>
          </p:cNvPr>
          <p:cNvGraphicFramePr>
            <a:graphicFrameLocks noGrp="1"/>
          </p:cNvGraphicFramePr>
          <p:nvPr>
            <p:ph idx="1"/>
            <p:extLst>
              <p:ext uri="{D42A27DB-BD31-4B8C-83A1-F6EECF244321}">
                <p14:modId xmlns:p14="http://schemas.microsoft.com/office/powerpoint/2010/main" val="165313273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screenshot, darkness, black, nature&#10;&#10;Description automatically generated">
            <a:extLst>
              <a:ext uri="{FF2B5EF4-FFF2-40B4-BE49-F238E27FC236}">
                <a16:creationId xmlns:a16="http://schemas.microsoft.com/office/drawing/2014/main" id="{31823D00-FF40-E799-D5D4-AC477216CD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4470" y="3059197"/>
            <a:ext cx="9632379" cy="6806728"/>
          </a:xfrm>
          <a:prstGeom prst="rect">
            <a:avLst/>
          </a:prstGeom>
        </p:spPr>
      </p:pic>
    </p:spTree>
    <p:extLst>
      <p:ext uri="{BB962C8B-B14F-4D97-AF65-F5344CB8AC3E}">
        <p14:creationId xmlns:p14="http://schemas.microsoft.com/office/powerpoint/2010/main" val="466415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8FD1E94-B12F-434F-8027-5DBEAC55A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9C09E96-B06C-A351-DF3C-A1F4B5A384DB}"/>
              </a:ext>
            </a:extLst>
          </p:cNvPr>
          <p:cNvSpPr>
            <a:spLocks noGrp="1"/>
          </p:cNvSpPr>
          <p:nvPr>
            <p:ph type="title"/>
          </p:nvPr>
        </p:nvSpPr>
        <p:spPr>
          <a:xfrm>
            <a:off x="838200" y="365125"/>
            <a:ext cx="10515600" cy="1325563"/>
          </a:xfrm>
        </p:spPr>
        <p:txBody>
          <a:bodyPr>
            <a:normAutofit/>
          </a:bodyPr>
          <a:lstStyle/>
          <a:p>
            <a:r>
              <a:rPr lang="en-US" dirty="0">
                <a:latin typeface="Arial" panose="020B0604020202020204" pitchFamily="34" charset="0"/>
                <a:cs typeface="Arial" panose="020B0604020202020204" pitchFamily="34" charset="0"/>
              </a:rPr>
              <a:t>3-Month Follow-Up Online Survey</a:t>
            </a:r>
            <a:br>
              <a:rPr lang="en-US" dirty="0">
                <a:latin typeface="Arial" panose="020B0604020202020204" pitchFamily="34" charset="0"/>
                <a:cs typeface="Arial" panose="020B0604020202020204" pitchFamily="34" charset="0"/>
              </a:rPr>
            </a:br>
            <a:r>
              <a:rPr lang="en-US" sz="3000" dirty="0">
                <a:solidFill>
                  <a:srgbClr val="FF0000"/>
                </a:solidFill>
                <a:latin typeface="Arial" panose="020B0604020202020204" pitchFamily="34" charset="0"/>
                <a:cs typeface="Arial" panose="020B0604020202020204" pitchFamily="34" charset="0"/>
              </a:rPr>
              <a:t>71% Response Rate</a:t>
            </a:r>
            <a:endParaRPr lang="en-NZ" sz="3000"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7663126-1415-1891-F993-C999FCC8D0FD}"/>
              </a:ext>
            </a:extLst>
          </p:cNvPr>
          <p:cNvSpPr>
            <a:spLocks noGrp="1"/>
          </p:cNvSpPr>
          <p:nvPr>
            <p:ph idx="1"/>
          </p:nvPr>
        </p:nvSpPr>
        <p:spPr>
          <a:xfrm>
            <a:off x="838199" y="2011728"/>
            <a:ext cx="8231659" cy="4160837"/>
          </a:xfrm>
        </p:spPr>
        <p:txBody>
          <a:bodyPr>
            <a:noAutofit/>
          </a:bodyPr>
          <a:lstStyle/>
          <a:p>
            <a:pPr marL="0" marR="112891" indent="0" defTabSz="758952">
              <a:lnSpc>
                <a:spcPct val="113200"/>
              </a:lnSpc>
              <a:spcBef>
                <a:spcPts val="48"/>
              </a:spcBef>
              <a:buNone/>
            </a:pPr>
            <a:r>
              <a:rPr lang="en-US" sz="1900" kern="1200" spc="8" dirty="0">
                <a:solidFill>
                  <a:srgbClr val="202020"/>
                </a:solidFill>
                <a:latin typeface="Arial" panose="020B0604020202020204" pitchFamily="34" charset="0"/>
                <a:cs typeface="Arial" panose="020B0604020202020204" pitchFamily="34" charset="0"/>
              </a:rPr>
              <a:t>On Likert Scale of </a:t>
            </a:r>
            <a:r>
              <a:rPr lang="en-US" sz="1900" b="1" kern="1200" spc="8" dirty="0">
                <a:solidFill>
                  <a:srgbClr val="202020"/>
                </a:solidFill>
                <a:latin typeface="Arial" panose="020B0604020202020204" pitchFamily="34" charset="0"/>
                <a:cs typeface="Arial" panose="020B0604020202020204" pitchFamily="34" charset="0"/>
              </a:rPr>
              <a:t>1 Very Unhelpful </a:t>
            </a:r>
            <a:r>
              <a:rPr lang="en-US" sz="1900" kern="1200" spc="8" dirty="0">
                <a:solidFill>
                  <a:srgbClr val="202020"/>
                </a:solidFill>
                <a:latin typeface="Arial" panose="020B0604020202020204" pitchFamily="34" charset="0"/>
                <a:cs typeface="Arial" panose="020B0604020202020204" pitchFamily="34" charset="0"/>
              </a:rPr>
              <a:t>to</a:t>
            </a:r>
            <a:r>
              <a:rPr lang="en-US" sz="1900" b="1" kern="1200" spc="8" dirty="0">
                <a:solidFill>
                  <a:srgbClr val="202020"/>
                </a:solidFill>
                <a:latin typeface="Arial" panose="020B0604020202020204" pitchFamily="34" charset="0"/>
                <a:cs typeface="Arial" panose="020B0604020202020204" pitchFamily="34" charset="0"/>
              </a:rPr>
              <a:t> 5 Very Helpful</a:t>
            </a:r>
            <a:r>
              <a:rPr lang="en-US" sz="1900" kern="1200" spc="8" dirty="0">
                <a:solidFill>
                  <a:srgbClr val="202020"/>
                </a:solidFill>
                <a:latin typeface="Arial" panose="020B0604020202020204" pitchFamily="34" charset="0"/>
                <a:cs typeface="Arial" panose="020B0604020202020204" pitchFamily="34" charset="0"/>
              </a:rPr>
              <a:t>,</a:t>
            </a:r>
            <a:r>
              <a:rPr lang="en-US" sz="1900" b="1" kern="1200" spc="8" dirty="0">
                <a:solidFill>
                  <a:srgbClr val="202020"/>
                </a:solidFill>
                <a:latin typeface="Arial" panose="020B0604020202020204" pitchFamily="34" charset="0"/>
                <a:cs typeface="Arial" panose="020B0604020202020204" pitchFamily="34" charset="0"/>
              </a:rPr>
              <a:t> </a:t>
            </a:r>
            <a:r>
              <a:rPr lang="en-US" sz="1900" kern="1200" spc="8" dirty="0">
                <a:solidFill>
                  <a:srgbClr val="202020"/>
                </a:solidFill>
                <a:latin typeface="Arial" panose="020B0604020202020204" pitchFamily="34" charset="0"/>
                <a:cs typeface="Arial" panose="020B0604020202020204" pitchFamily="34" charset="0"/>
              </a:rPr>
              <a:t>Impacted Family Members responded: </a:t>
            </a:r>
          </a:p>
          <a:p>
            <a:pPr marL="0" marR="112891" indent="0" defTabSz="758952">
              <a:lnSpc>
                <a:spcPct val="113200"/>
              </a:lnSpc>
              <a:spcBef>
                <a:spcPts val="48"/>
              </a:spcBef>
              <a:buNone/>
            </a:pPr>
            <a:endParaRPr lang="en-US" sz="2000" b="1" kern="1200" spc="8" dirty="0">
              <a:solidFill>
                <a:srgbClr val="202020"/>
              </a:solidFill>
              <a:latin typeface="Arial" panose="020B0604020202020204" pitchFamily="34" charset="0"/>
              <a:cs typeface="Arial" panose="020B0604020202020204" pitchFamily="34" charset="0"/>
            </a:endParaRPr>
          </a:p>
          <a:p>
            <a:pPr marL="189738" marR="112891" indent="-189738" defTabSz="758952">
              <a:lnSpc>
                <a:spcPct val="113200"/>
              </a:lnSpc>
              <a:spcBef>
                <a:spcPts val="48"/>
              </a:spcBef>
              <a:spcAft>
                <a:spcPts val="664"/>
              </a:spcAft>
            </a:pPr>
            <a:r>
              <a:rPr lang="en-US" sz="2000" kern="1200" spc="8" dirty="0">
                <a:solidFill>
                  <a:srgbClr val="202020"/>
                </a:solidFill>
                <a:latin typeface="Arial" panose="020B0604020202020204" pitchFamily="34" charset="0"/>
                <a:cs typeface="Arial" panose="020B0604020202020204" pitchFamily="34" charset="0"/>
              </a:rPr>
              <a:t>How helpful was it to be able to tell someone else about your situation and concerns</a:t>
            </a:r>
            <a:r>
              <a:rPr lang="en-US" sz="2000" spc="8" dirty="0">
                <a:solidFill>
                  <a:srgbClr val="202020"/>
                </a:solidFill>
                <a:latin typeface="Arial" panose="020B0604020202020204" pitchFamily="34" charset="0"/>
                <a:cs typeface="Arial" panose="020B0604020202020204" pitchFamily="34" charset="0"/>
              </a:rPr>
              <a:t>?</a:t>
            </a:r>
          </a:p>
          <a:p>
            <a:pPr marL="189738" marR="112891" indent="-189738" defTabSz="758952">
              <a:lnSpc>
                <a:spcPct val="113200"/>
              </a:lnSpc>
              <a:spcBef>
                <a:spcPts val="48"/>
              </a:spcBef>
              <a:spcAft>
                <a:spcPts val="664"/>
              </a:spcAft>
            </a:pPr>
            <a:r>
              <a:rPr lang="en-US" sz="2000" kern="1200" spc="8" dirty="0">
                <a:solidFill>
                  <a:srgbClr val="202020"/>
                </a:solidFill>
                <a:latin typeface="Arial" panose="020B0604020202020204" pitchFamily="34" charset="0"/>
                <a:cs typeface="Arial" panose="020B0604020202020204" pitchFamily="34" charset="0"/>
              </a:rPr>
              <a:t>How helpful do you consider the written and verbal information you received from FDS, and from your Accredited Practitioner, was? </a:t>
            </a:r>
          </a:p>
          <a:p>
            <a:pPr marL="189738" marR="112891" indent="-189738" defTabSz="758952">
              <a:lnSpc>
                <a:spcPct val="113200"/>
              </a:lnSpc>
              <a:spcBef>
                <a:spcPts val="48"/>
              </a:spcBef>
            </a:pPr>
            <a:r>
              <a:rPr lang="en-US" sz="2000" kern="1200" spc="8" dirty="0">
                <a:solidFill>
                  <a:srgbClr val="202020"/>
                </a:solidFill>
                <a:latin typeface="Arial" panose="020B0604020202020204" pitchFamily="34" charset="0"/>
                <a:cs typeface="Arial" panose="020B0604020202020204" pitchFamily="34" charset="0"/>
              </a:rPr>
              <a:t>How helpful do you consider the programme was in helping you to understand how to cope (engaging/tolerating/withdrawing) with the journey of your relative/loved ones' alcohol and/or other drug use?</a:t>
            </a:r>
          </a:p>
          <a:p>
            <a:pPr marL="0" marR="136013" indent="0">
              <a:lnSpc>
                <a:spcPct val="113200"/>
              </a:lnSpc>
              <a:spcBef>
                <a:spcPts val="58"/>
              </a:spcBef>
              <a:buNone/>
            </a:pPr>
            <a:endParaRPr lang="en-NZ" sz="1900" spc="10" dirty="0">
              <a:solidFill>
                <a:srgbClr val="20202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0E1C464-EC84-DF87-01C3-DC2FDF623DBD}"/>
              </a:ext>
            </a:extLst>
          </p:cNvPr>
          <p:cNvSpPr txBox="1"/>
          <p:nvPr/>
        </p:nvSpPr>
        <p:spPr>
          <a:xfrm>
            <a:off x="9294755" y="3892700"/>
            <a:ext cx="1558702" cy="461665"/>
          </a:xfrm>
          <a:prstGeom prst="rect">
            <a:avLst/>
          </a:prstGeom>
          <a:noFill/>
        </p:spPr>
        <p:txBody>
          <a:bodyPr wrap="square" rtlCol="0">
            <a:spAutoFit/>
          </a:bodyPr>
          <a:lstStyle/>
          <a:p>
            <a:pPr defTabSz="758952">
              <a:spcAft>
                <a:spcPts val="600"/>
              </a:spcAft>
            </a:pPr>
            <a:r>
              <a:rPr lang="en-US" sz="2400" b="1" kern="1200" dirty="0">
                <a:solidFill>
                  <a:srgbClr val="FF0000"/>
                </a:solidFill>
                <a:latin typeface="+mn-lt"/>
                <a:ea typeface="+mn-ea"/>
                <a:cs typeface="+mn-cs"/>
              </a:rPr>
              <a:t>4.7</a:t>
            </a:r>
            <a:endParaRPr lang="en-NZ" sz="2400" b="1" dirty="0">
              <a:solidFill>
                <a:srgbClr val="FF0000"/>
              </a:solidFill>
            </a:endParaRPr>
          </a:p>
        </p:txBody>
      </p:sp>
      <p:sp>
        <p:nvSpPr>
          <p:cNvPr id="7" name="TextBox 6">
            <a:extLst>
              <a:ext uri="{FF2B5EF4-FFF2-40B4-BE49-F238E27FC236}">
                <a16:creationId xmlns:a16="http://schemas.microsoft.com/office/drawing/2014/main" id="{53DCE31C-550D-B8E2-82B6-494625BAC8F6}"/>
              </a:ext>
            </a:extLst>
          </p:cNvPr>
          <p:cNvSpPr txBox="1"/>
          <p:nvPr/>
        </p:nvSpPr>
        <p:spPr>
          <a:xfrm>
            <a:off x="9294755" y="4780401"/>
            <a:ext cx="1558702" cy="461665"/>
          </a:xfrm>
          <a:prstGeom prst="rect">
            <a:avLst/>
          </a:prstGeom>
          <a:noFill/>
        </p:spPr>
        <p:txBody>
          <a:bodyPr wrap="square" rtlCol="0">
            <a:spAutoFit/>
          </a:bodyPr>
          <a:lstStyle/>
          <a:p>
            <a:pPr defTabSz="758952">
              <a:spcAft>
                <a:spcPts val="600"/>
              </a:spcAft>
            </a:pPr>
            <a:r>
              <a:rPr lang="en-US" sz="2400" b="1" kern="1200" dirty="0">
                <a:solidFill>
                  <a:srgbClr val="FF0000"/>
                </a:solidFill>
                <a:latin typeface="+mn-lt"/>
                <a:ea typeface="+mn-ea"/>
                <a:cs typeface="+mn-cs"/>
              </a:rPr>
              <a:t>4.5</a:t>
            </a:r>
            <a:endParaRPr lang="en-NZ" sz="2400" b="1" dirty="0">
              <a:solidFill>
                <a:srgbClr val="FF0000"/>
              </a:solidFill>
            </a:endParaRPr>
          </a:p>
        </p:txBody>
      </p:sp>
      <p:sp>
        <p:nvSpPr>
          <p:cNvPr id="10" name="TextBox 9">
            <a:extLst>
              <a:ext uri="{FF2B5EF4-FFF2-40B4-BE49-F238E27FC236}">
                <a16:creationId xmlns:a16="http://schemas.microsoft.com/office/drawing/2014/main" id="{69AC8234-A714-6BC3-98D6-3B407AC9AFF9}"/>
              </a:ext>
            </a:extLst>
          </p:cNvPr>
          <p:cNvSpPr txBox="1"/>
          <p:nvPr/>
        </p:nvSpPr>
        <p:spPr>
          <a:xfrm>
            <a:off x="9279256" y="3004999"/>
            <a:ext cx="1558702" cy="461665"/>
          </a:xfrm>
          <a:prstGeom prst="rect">
            <a:avLst/>
          </a:prstGeom>
          <a:noFill/>
        </p:spPr>
        <p:txBody>
          <a:bodyPr wrap="square" rtlCol="0">
            <a:spAutoFit/>
          </a:bodyPr>
          <a:lstStyle/>
          <a:p>
            <a:pPr defTabSz="758952">
              <a:spcAft>
                <a:spcPts val="600"/>
              </a:spcAft>
            </a:pPr>
            <a:r>
              <a:rPr lang="en-US" sz="2400" b="1" kern="1200" dirty="0">
                <a:solidFill>
                  <a:srgbClr val="FF0000"/>
                </a:solidFill>
                <a:latin typeface="+mn-lt"/>
                <a:ea typeface="+mn-ea"/>
                <a:cs typeface="+mn-cs"/>
              </a:rPr>
              <a:t>4.7</a:t>
            </a:r>
            <a:endParaRPr lang="en-NZ" sz="2400" b="1" dirty="0">
              <a:solidFill>
                <a:srgbClr val="FF0000"/>
              </a:solidFill>
            </a:endParaRPr>
          </a:p>
        </p:txBody>
      </p:sp>
      <p:pic>
        <p:nvPicPr>
          <p:cNvPr id="4" name="Picture 3" descr="A picture containing screenshot, darkness, black, nature&#10;&#10;Description automatically generated">
            <a:extLst>
              <a:ext uri="{FF2B5EF4-FFF2-40B4-BE49-F238E27FC236}">
                <a16:creationId xmlns:a16="http://schemas.microsoft.com/office/drawing/2014/main" id="{E187A3F8-2295-649E-173C-728406425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540" y="2924636"/>
            <a:ext cx="9632379" cy="6806728"/>
          </a:xfrm>
          <a:prstGeom prst="rect">
            <a:avLst/>
          </a:prstGeom>
        </p:spPr>
      </p:pic>
    </p:spTree>
    <p:extLst>
      <p:ext uri="{BB962C8B-B14F-4D97-AF65-F5344CB8AC3E}">
        <p14:creationId xmlns:p14="http://schemas.microsoft.com/office/powerpoint/2010/main" val="2827439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242B-CAAE-17D8-7DF2-C39FC15569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F2520B-7E5A-CD44-00E9-373722FD581E}"/>
              </a:ext>
            </a:extLst>
          </p:cNvPr>
          <p:cNvSpPr>
            <a:spLocks noGrp="1"/>
          </p:cNvSpPr>
          <p:nvPr>
            <p:ph idx="1"/>
          </p:nvPr>
        </p:nvSpPr>
        <p:spPr>
          <a:xfrm>
            <a:off x="838199" y="2067340"/>
            <a:ext cx="10094844" cy="4109624"/>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How helpful did you find the session you completed on </a:t>
            </a:r>
            <a:r>
              <a:rPr lang="en-US" sz="2000" i="1" dirty="0">
                <a:effectLst/>
                <a:latin typeface="Arial" panose="020B0604020202020204" pitchFamily="34" charset="0"/>
                <a:ea typeface="Times New Roman" panose="02020603050405020304" pitchFamily="18" charset="0"/>
                <a:cs typeface="Arial" panose="020B0604020202020204" pitchFamily="34" charset="0"/>
              </a:rPr>
              <a:t>support </a:t>
            </a:r>
            <a:r>
              <a:rPr lang="en-US" sz="2000" dirty="0">
                <a:effectLst/>
                <a:latin typeface="Arial" panose="020B0604020202020204" pitchFamily="34" charset="0"/>
                <a:ea typeface="Times New Roman" panose="02020603050405020304" pitchFamily="18" charset="0"/>
                <a:cs typeface="Arial" panose="020B0604020202020204" pitchFamily="34" charset="0"/>
              </a:rPr>
              <a:t>for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4.2          </a:t>
            </a:r>
            <a:r>
              <a:rPr lang="en-US" sz="2000" i="1" dirty="0">
                <a:effectLst/>
                <a:latin typeface="Arial" panose="020B0604020202020204" pitchFamily="34" charset="0"/>
                <a:ea typeface="Times New Roman" panose="02020603050405020304" pitchFamily="18" charset="0"/>
                <a:cs typeface="Arial" panose="020B0604020202020204" pitchFamily="34" charset="0"/>
              </a:rPr>
              <a:t>yourself,</a:t>
            </a:r>
            <a:r>
              <a:rPr lang="en-US" sz="2000" dirty="0">
                <a:effectLst/>
                <a:latin typeface="Arial" panose="020B0604020202020204" pitchFamily="34" charset="0"/>
                <a:ea typeface="Times New Roman" panose="02020603050405020304" pitchFamily="18" charset="0"/>
                <a:cs typeface="Arial" panose="020B0604020202020204" pitchFamily="34" charset="0"/>
              </a:rPr>
              <a:t> with the support diagram?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 the last session, how helpful was it to review the changes you made            </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4.4</a:t>
            </a:r>
          </a:p>
          <a:p>
            <a:pPr marL="0" marR="0" lvl="0" indent="0">
              <a:lnSpc>
                <a:spcPct val="107000"/>
              </a:lnSpc>
              <a:spcBef>
                <a:spcPts val="0"/>
              </a:spcBef>
              <a:spcAft>
                <a:spcPts val="0"/>
              </a:spcAft>
              <a:buNone/>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and think about your actions?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How helpful did you find the 5-Step programme in stressing the                        </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4.7</a:t>
            </a:r>
          </a:p>
          <a:p>
            <a:pPr marL="0" marR="0" lvl="0" indent="0">
              <a:lnSpc>
                <a:spcPct val="107000"/>
              </a:lnSpc>
              <a:spcBef>
                <a:spcPts val="0"/>
              </a:spcBef>
              <a:spcAft>
                <a:spcPts val="0"/>
              </a:spcAft>
              <a:buNone/>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importance of </a:t>
            </a:r>
            <a:r>
              <a:rPr lang="en-US" sz="2000" i="1" dirty="0">
                <a:effectLst/>
                <a:latin typeface="Arial" panose="020B0604020202020204" pitchFamily="34" charset="0"/>
                <a:ea typeface="Times New Roman" panose="02020603050405020304" pitchFamily="18" charset="0"/>
                <a:cs typeface="Arial" panose="020B0604020202020204" pitchFamily="34" charset="0"/>
              </a:rPr>
              <a:t>looking after yourself </a:t>
            </a:r>
            <a:r>
              <a:rPr lang="en-US" sz="2000" dirty="0">
                <a:effectLst/>
                <a:latin typeface="Arial" panose="020B0604020202020204" pitchFamily="34" charset="0"/>
                <a:ea typeface="Times New Roman" panose="02020603050405020304" pitchFamily="18" charset="0"/>
                <a:cs typeface="Arial" panose="020B0604020202020204" pitchFamily="34" charset="0"/>
              </a:rPr>
              <a:t>as you continue your journey?</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40934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51F3819-4351-4730-8E02-40BF286E0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AE5130-F148-4C5A-A6CB-48165DC76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pie chart&#10;&#10;Description automatically generated">
            <a:extLst>
              <a:ext uri="{FF2B5EF4-FFF2-40B4-BE49-F238E27FC236}">
                <a16:creationId xmlns:a16="http://schemas.microsoft.com/office/drawing/2014/main" id="{CA8CF8E9-396D-3402-299A-5F05D36381BF}"/>
              </a:ext>
            </a:extLst>
          </p:cNvPr>
          <p:cNvPicPr>
            <a:picLocks noChangeAspect="1"/>
          </p:cNvPicPr>
          <p:nvPr/>
        </p:nvPicPr>
        <p:blipFill rotWithShape="1">
          <a:blip r:embed="rId2">
            <a:extLst>
              <a:ext uri="{28A0092B-C50C-407E-A947-70E740481C1C}">
                <a14:useLocalDpi xmlns:a14="http://schemas.microsoft.com/office/drawing/2010/main" val="0"/>
              </a:ext>
            </a:extLst>
          </a:blip>
          <a:srcRect t="9515" r="5" b="5584"/>
          <a:stretch/>
        </p:blipFill>
        <p:spPr>
          <a:xfrm flipH="1">
            <a:off x="206516" y="3853078"/>
            <a:ext cx="4038600" cy="3428999"/>
          </a:xfrm>
          <a:custGeom>
            <a:avLst/>
            <a:gdLst/>
            <a:ahLst/>
            <a:cxnLst/>
            <a:rect l="l" t="t" r="r" b="b"/>
            <a:pathLst>
              <a:path w="4038600" h="3428999">
                <a:moveTo>
                  <a:pt x="0" y="0"/>
                </a:moveTo>
                <a:lnTo>
                  <a:pt x="3832764" y="0"/>
                </a:lnTo>
                <a:lnTo>
                  <a:pt x="3833410" y="4411"/>
                </a:lnTo>
                <a:cubicBezTo>
                  <a:pt x="3834310" y="12542"/>
                  <a:pt x="3834933" y="20617"/>
                  <a:pt x="3835321" y="28434"/>
                </a:cubicBezTo>
                <a:cubicBezTo>
                  <a:pt x="3843020" y="30350"/>
                  <a:pt x="3840588" y="61692"/>
                  <a:pt x="3852266" y="50998"/>
                </a:cubicBezTo>
                <a:cubicBezTo>
                  <a:pt x="3853153" y="61314"/>
                  <a:pt x="3849223" y="70391"/>
                  <a:pt x="3856614" y="62023"/>
                </a:cubicBezTo>
                <a:cubicBezTo>
                  <a:pt x="3857136" y="65272"/>
                  <a:pt x="3858208" y="66796"/>
                  <a:pt x="3859557" y="67517"/>
                </a:cubicBezTo>
                <a:lnTo>
                  <a:pt x="3860141" y="67604"/>
                </a:lnTo>
                <a:lnTo>
                  <a:pt x="3861913" y="90672"/>
                </a:lnTo>
                <a:lnTo>
                  <a:pt x="3863084" y="93141"/>
                </a:lnTo>
                <a:cubicBezTo>
                  <a:pt x="3863070" y="98407"/>
                  <a:pt x="3863057" y="103672"/>
                  <a:pt x="3863043" y="108938"/>
                </a:cubicBezTo>
                <a:lnTo>
                  <a:pt x="3863660" y="116693"/>
                </a:lnTo>
                <a:lnTo>
                  <a:pt x="3862518" y="119721"/>
                </a:lnTo>
                <a:cubicBezTo>
                  <a:pt x="3862017" y="122528"/>
                  <a:pt x="3862239" y="125949"/>
                  <a:pt x="3864097" y="130743"/>
                </a:cubicBezTo>
                <a:lnTo>
                  <a:pt x="3864775" y="131693"/>
                </a:lnTo>
                <a:lnTo>
                  <a:pt x="3864231" y="141960"/>
                </a:lnTo>
                <a:cubicBezTo>
                  <a:pt x="3863734" y="145469"/>
                  <a:pt x="3862886" y="148837"/>
                  <a:pt x="3861543" y="151981"/>
                </a:cubicBezTo>
                <a:cubicBezTo>
                  <a:pt x="3876816" y="176028"/>
                  <a:pt x="3873891" y="209754"/>
                  <a:pt x="3881956" y="241275"/>
                </a:cubicBezTo>
                <a:cubicBezTo>
                  <a:pt x="3880805" y="282291"/>
                  <a:pt x="3871108" y="290637"/>
                  <a:pt x="3883245" y="317540"/>
                </a:cubicBezTo>
                <a:cubicBezTo>
                  <a:pt x="3887431" y="330343"/>
                  <a:pt x="3884915" y="349601"/>
                  <a:pt x="3894824" y="382132"/>
                </a:cubicBezTo>
                <a:cubicBezTo>
                  <a:pt x="3902184" y="412768"/>
                  <a:pt x="3905028" y="440981"/>
                  <a:pt x="3912029" y="468465"/>
                </a:cubicBezTo>
                <a:cubicBezTo>
                  <a:pt x="3918870" y="501219"/>
                  <a:pt x="3919171" y="493504"/>
                  <a:pt x="3923563" y="512872"/>
                </a:cubicBezTo>
                <a:cubicBezTo>
                  <a:pt x="3925161" y="516259"/>
                  <a:pt x="3933257" y="548851"/>
                  <a:pt x="3935302" y="551780"/>
                </a:cubicBezTo>
                <a:cubicBezTo>
                  <a:pt x="3940193" y="569420"/>
                  <a:pt x="3948108" y="591435"/>
                  <a:pt x="3952908" y="618713"/>
                </a:cubicBezTo>
                <a:cubicBezTo>
                  <a:pt x="3949597" y="640336"/>
                  <a:pt x="3968857" y="662091"/>
                  <a:pt x="3964097" y="689135"/>
                </a:cubicBezTo>
                <a:cubicBezTo>
                  <a:pt x="3963409" y="698730"/>
                  <a:pt x="3967777" y="726290"/>
                  <a:pt x="3972561" y="730194"/>
                </a:cubicBezTo>
                <a:cubicBezTo>
                  <a:pt x="3974287" y="735671"/>
                  <a:pt x="3973869" y="742863"/>
                  <a:pt x="3978553" y="744105"/>
                </a:cubicBezTo>
                <a:cubicBezTo>
                  <a:pt x="3984369" y="746793"/>
                  <a:pt x="3979392" y="769550"/>
                  <a:pt x="3985056" y="764665"/>
                </a:cubicBezTo>
                <a:cubicBezTo>
                  <a:pt x="3981721" y="780759"/>
                  <a:pt x="3994221" y="788526"/>
                  <a:pt x="3998681" y="799644"/>
                </a:cubicBezTo>
                <a:cubicBezTo>
                  <a:pt x="3996807" y="806167"/>
                  <a:pt x="3999133" y="812044"/>
                  <a:pt x="4002586" y="819512"/>
                </a:cubicBezTo>
                <a:lnTo>
                  <a:pt x="4007152" y="829775"/>
                </a:lnTo>
                <a:cubicBezTo>
                  <a:pt x="4007290" y="831346"/>
                  <a:pt x="4007429" y="832918"/>
                  <a:pt x="4007568" y="834489"/>
                </a:cubicBezTo>
                <a:cubicBezTo>
                  <a:pt x="4008582" y="842878"/>
                  <a:pt x="4012501" y="870527"/>
                  <a:pt x="4013238" y="880111"/>
                </a:cubicBezTo>
                <a:lnTo>
                  <a:pt x="4011990" y="891990"/>
                </a:lnTo>
                <a:cubicBezTo>
                  <a:pt x="4012878" y="895711"/>
                  <a:pt x="4017741" y="899277"/>
                  <a:pt x="4018561" y="902435"/>
                </a:cubicBezTo>
                <a:lnTo>
                  <a:pt x="4016914" y="910937"/>
                </a:lnTo>
                <a:cubicBezTo>
                  <a:pt x="4021666" y="910045"/>
                  <a:pt x="4017754" y="920062"/>
                  <a:pt x="4017630" y="927631"/>
                </a:cubicBezTo>
                <a:cubicBezTo>
                  <a:pt x="4017765" y="943134"/>
                  <a:pt x="4017899" y="958638"/>
                  <a:pt x="4018033" y="974141"/>
                </a:cubicBezTo>
                <a:lnTo>
                  <a:pt x="4020844" y="1002853"/>
                </a:lnTo>
                <a:lnTo>
                  <a:pt x="4019159" y="1011649"/>
                </a:lnTo>
                <a:cubicBezTo>
                  <a:pt x="4018755" y="1030805"/>
                  <a:pt x="4025427" y="1051984"/>
                  <a:pt x="4019983" y="1065586"/>
                </a:cubicBezTo>
                <a:cubicBezTo>
                  <a:pt x="4019342" y="1071115"/>
                  <a:pt x="4019489" y="1076118"/>
                  <a:pt x="4020124" y="1080768"/>
                </a:cubicBezTo>
                <a:lnTo>
                  <a:pt x="4023046" y="1093182"/>
                </a:lnTo>
                <a:lnTo>
                  <a:pt x="4030993" y="1117768"/>
                </a:lnTo>
                <a:cubicBezTo>
                  <a:pt x="4017255" y="1119010"/>
                  <a:pt x="4036257" y="1175819"/>
                  <a:pt x="4024084" y="1169607"/>
                </a:cubicBezTo>
                <a:cubicBezTo>
                  <a:pt x="4026558" y="1192318"/>
                  <a:pt x="4002019" y="1213340"/>
                  <a:pt x="4015242" y="1235237"/>
                </a:cubicBezTo>
                <a:cubicBezTo>
                  <a:pt x="4014162" y="1269305"/>
                  <a:pt x="4018570" y="1317827"/>
                  <a:pt x="4017602" y="1350990"/>
                </a:cubicBezTo>
                <a:cubicBezTo>
                  <a:pt x="4023169" y="1344874"/>
                  <a:pt x="4021893" y="1374627"/>
                  <a:pt x="4021736" y="1378298"/>
                </a:cubicBezTo>
                <a:cubicBezTo>
                  <a:pt x="4018952" y="1400570"/>
                  <a:pt x="4019832" y="1419813"/>
                  <a:pt x="4016278" y="1458310"/>
                </a:cubicBezTo>
                <a:cubicBezTo>
                  <a:pt x="4018014" y="1492373"/>
                  <a:pt x="4008830" y="1521984"/>
                  <a:pt x="4018868" y="1553366"/>
                </a:cubicBezTo>
                <a:cubicBezTo>
                  <a:pt x="4016990" y="1555494"/>
                  <a:pt x="4015540" y="1558122"/>
                  <a:pt x="4014402" y="1561090"/>
                </a:cubicBezTo>
                <a:lnTo>
                  <a:pt x="4011936" y="1570307"/>
                </a:lnTo>
                <a:lnTo>
                  <a:pt x="4012405" y="1571592"/>
                </a:lnTo>
                <a:cubicBezTo>
                  <a:pt x="4013272" y="1577147"/>
                  <a:pt x="4012836" y="1580457"/>
                  <a:pt x="4011825" y="1582767"/>
                </a:cubicBezTo>
                <a:lnTo>
                  <a:pt x="4010160" y="1584906"/>
                </a:lnTo>
                <a:lnTo>
                  <a:pt x="4009282" y="1592480"/>
                </a:lnTo>
                <a:lnTo>
                  <a:pt x="4004224" y="1632608"/>
                </a:lnTo>
                <a:lnTo>
                  <a:pt x="4004766" y="1633033"/>
                </a:lnTo>
                <a:cubicBezTo>
                  <a:pt x="4005917" y="1634501"/>
                  <a:pt x="4006652" y="1636551"/>
                  <a:pt x="4006536" y="1639879"/>
                </a:cubicBezTo>
                <a:cubicBezTo>
                  <a:pt x="4015184" y="1636475"/>
                  <a:pt x="4009709" y="1642588"/>
                  <a:pt x="4008603" y="1652696"/>
                </a:cubicBezTo>
                <a:cubicBezTo>
                  <a:pt x="4021787" y="1649666"/>
                  <a:pt x="4013526" y="1677353"/>
                  <a:pt x="4020520" y="1683689"/>
                </a:cubicBezTo>
                <a:cubicBezTo>
                  <a:pt x="4019410" y="1691182"/>
                  <a:pt x="4018476" y="1699055"/>
                  <a:pt x="4017793" y="1707144"/>
                </a:cubicBezTo>
                <a:cubicBezTo>
                  <a:pt x="4017716" y="1708742"/>
                  <a:pt x="4017637" y="1710339"/>
                  <a:pt x="4017559" y="1711937"/>
                </a:cubicBezTo>
                <a:lnTo>
                  <a:pt x="4017686" y="1712065"/>
                </a:lnTo>
                <a:cubicBezTo>
                  <a:pt x="4017911" y="1713173"/>
                  <a:pt x="4017938" y="1714774"/>
                  <a:pt x="4017696" y="1717183"/>
                </a:cubicBezTo>
                <a:lnTo>
                  <a:pt x="4017133" y="1720681"/>
                </a:lnTo>
                <a:lnTo>
                  <a:pt x="4016678" y="1729981"/>
                </a:lnTo>
                <a:lnTo>
                  <a:pt x="4017384" y="1733388"/>
                </a:lnTo>
                <a:lnTo>
                  <a:pt x="4018907" y="1735034"/>
                </a:lnTo>
                <a:cubicBezTo>
                  <a:pt x="4018834" y="1735303"/>
                  <a:pt x="4018762" y="1735573"/>
                  <a:pt x="4018689" y="1735842"/>
                </a:cubicBezTo>
                <a:cubicBezTo>
                  <a:pt x="4015637" y="1741502"/>
                  <a:pt x="4011570" y="1742214"/>
                  <a:pt x="4022227" y="1754258"/>
                </a:cubicBezTo>
                <a:cubicBezTo>
                  <a:pt x="4017088" y="1767842"/>
                  <a:pt x="4023675" y="1773031"/>
                  <a:pt x="4025215" y="1794468"/>
                </a:cubicBezTo>
                <a:cubicBezTo>
                  <a:pt x="4020602" y="1801685"/>
                  <a:pt x="4021846" y="1809129"/>
                  <a:pt x="4024929" y="1817026"/>
                </a:cubicBezTo>
                <a:cubicBezTo>
                  <a:pt x="4022135" y="1836468"/>
                  <a:pt x="4026097" y="1856359"/>
                  <a:pt x="4026330" y="1879330"/>
                </a:cubicBezTo>
                <a:lnTo>
                  <a:pt x="4036998" y="1941432"/>
                </a:lnTo>
                <a:lnTo>
                  <a:pt x="4036084" y="2000732"/>
                </a:lnTo>
                <a:cubicBezTo>
                  <a:pt x="4034263" y="2008113"/>
                  <a:pt x="4032229" y="2015157"/>
                  <a:pt x="4030076" y="2021755"/>
                </a:cubicBezTo>
                <a:cubicBezTo>
                  <a:pt x="4035967" y="2031320"/>
                  <a:pt x="4023973" y="2053600"/>
                  <a:pt x="4037221" y="2057342"/>
                </a:cubicBezTo>
                <a:cubicBezTo>
                  <a:pt x="4034697" y="2066435"/>
                  <a:pt x="4028501" y="2069516"/>
                  <a:pt x="4037394" y="2070619"/>
                </a:cubicBezTo>
                <a:cubicBezTo>
                  <a:pt x="4036804" y="2073734"/>
                  <a:pt x="4037226" y="2076065"/>
                  <a:pt x="4038135" y="2078045"/>
                </a:cubicBezTo>
                <a:lnTo>
                  <a:pt x="4038600" y="2078724"/>
                </a:lnTo>
                <a:lnTo>
                  <a:pt x="4032779" y="2098845"/>
                </a:lnTo>
                <a:lnTo>
                  <a:pt x="4032983" y="2102024"/>
                </a:lnTo>
                <a:lnTo>
                  <a:pt x="4027939" y="2114492"/>
                </a:lnTo>
                <a:lnTo>
                  <a:pt x="4018466" y="2141885"/>
                </a:lnTo>
                <a:cubicBezTo>
                  <a:pt x="4016935" y="2144144"/>
                  <a:pt x="4008999" y="2172239"/>
                  <a:pt x="4006867" y="2173326"/>
                </a:cubicBezTo>
                <a:cubicBezTo>
                  <a:pt x="4012131" y="2208338"/>
                  <a:pt x="3995887" y="2179358"/>
                  <a:pt x="3992697" y="2212754"/>
                </a:cubicBezTo>
                <a:cubicBezTo>
                  <a:pt x="4005768" y="2234675"/>
                  <a:pt x="3987982" y="2231911"/>
                  <a:pt x="3984358" y="2281700"/>
                </a:cubicBezTo>
                <a:cubicBezTo>
                  <a:pt x="3976909" y="2307292"/>
                  <a:pt x="3981397" y="2321058"/>
                  <a:pt x="3966554" y="2358247"/>
                </a:cubicBezTo>
                <a:cubicBezTo>
                  <a:pt x="3960999" y="2394590"/>
                  <a:pt x="3953833" y="2470676"/>
                  <a:pt x="3951025" y="2499761"/>
                </a:cubicBezTo>
                <a:cubicBezTo>
                  <a:pt x="3960739" y="2527319"/>
                  <a:pt x="3950548" y="2509832"/>
                  <a:pt x="3949702" y="2532758"/>
                </a:cubicBezTo>
                <a:cubicBezTo>
                  <a:pt x="3938760" y="2520705"/>
                  <a:pt x="3952389" y="2562520"/>
                  <a:pt x="3938861" y="2556795"/>
                </a:cubicBezTo>
                <a:cubicBezTo>
                  <a:pt x="3939134" y="2561148"/>
                  <a:pt x="3939827" y="2565547"/>
                  <a:pt x="3940623" y="2570003"/>
                </a:cubicBezTo>
                <a:cubicBezTo>
                  <a:pt x="3940759" y="2570781"/>
                  <a:pt x="3940897" y="2571558"/>
                  <a:pt x="3941033" y="2572336"/>
                </a:cubicBezTo>
                <a:lnTo>
                  <a:pt x="3940366" y="2580478"/>
                </a:lnTo>
                <a:lnTo>
                  <a:pt x="3943063" y="2584265"/>
                </a:lnTo>
                <a:lnTo>
                  <a:pt x="3944125" y="2597587"/>
                </a:lnTo>
                <a:cubicBezTo>
                  <a:pt x="3944077" y="2602348"/>
                  <a:pt x="3943504" y="2607198"/>
                  <a:pt x="3942089" y="2612155"/>
                </a:cubicBezTo>
                <a:cubicBezTo>
                  <a:pt x="3932438" y="2625816"/>
                  <a:pt x="3941792" y="2663179"/>
                  <a:pt x="3929196" y="2679622"/>
                </a:cubicBezTo>
                <a:cubicBezTo>
                  <a:pt x="3925571" y="2686502"/>
                  <a:pt x="3920517" y="2712894"/>
                  <a:pt x="3923315" y="2720986"/>
                </a:cubicBezTo>
                <a:cubicBezTo>
                  <a:pt x="3923036" y="2727128"/>
                  <a:pt x="3920401" y="2732389"/>
                  <a:pt x="3923961" y="2738269"/>
                </a:cubicBezTo>
                <a:cubicBezTo>
                  <a:pt x="3928018" y="2746479"/>
                  <a:pt x="3916599" y="2759296"/>
                  <a:pt x="3922927" y="2761348"/>
                </a:cubicBezTo>
                <a:cubicBezTo>
                  <a:pt x="3919813" y="2786694"/>
                  <a:pt x="3907933" y="2868089"/>
                  <a:pt x="3905273" y="2890343"/>
                </a:cubicBezTo>
                <a:cubicBezTo>
                  <a:pt x="3905945" y="2891698"/>
                  <a:pt x="3906516" y="2893225"/>
                  <a:pt x="3906968" y="2894872"/>
                </a:cubicBezTo>
                <a:cubicBezTo>
                  <a:pt x="3909594" y="2904456"/>
                  <a:pt x="3907729" y="2916058"/>
                  <a:pt x="3902804" y="2920783"/>
                </a:cubicBezTo>
                <a:cubicBezTo>
                  <a:pt x="3885416" y="2946524"/>
                  <a:pt x="3880691" y="2976695"/>
                  <a:pt x="3873409" y="3003309"/>
                </a:cubicBezTo>
                <a:cubicBezTo>
                  <a:pt x="3866483" y="3034202"/>
                  <a:pt x="3883685" y="3021162"/>
                  <a:pt x="3865677" y="3054172"/>
                </a:cubicBezTo>
                <a:cubicBezTo>
                  <a:pt x="3869656" y="3061216"/>
                  <a:pt x="3869021" y="3066386"/>
                  <a:pt x="3865322" y="3073552"/>
                </a:cubicBezTo>
                <a:cubicBezTo>
                  <a:pt x="3862309" y="3088769"/>
                  <a:pt x="3874353" y="3094511"/>
                  <a:pt x="3864576" y="3105939"/>
                </a:cubicBezTo>
                <a:cubicBezTo>
                  <a:pt x="3871414" y="3106866"/>
                  <a:pt x="3862070" y="3136685"/>
                  <a:pt x="3869897" y="3133416"/>
                </a:cubicBezTo>
                <a:cubicBezTo>
                  <a:pt x="3873987" y="3146871"/>
                  <a:pt x="3863598" y="3146263"/>
                  <a:pt x="3866944" y="3159200"/>
                </a:cubicBezTo>
                <a:cubicBezTo>
                  <a:pt x="3866209" y="3171160"/>
                  <a:pt x="3861238" y="3148758"/>
                  <a:pt x="3858655" y="3160960"/>
                </a:cubicBezTo>
                <a:cubicBezTo>
                  <a:pt x="3856672" y="3176428"/>
                  <a:pt x="3845007" y="3169580"/>
                  <a:pt x="3857964" y="3189916"/>
                </a:cubicBezTo>
                <a:cubicBezTo>
                  <a:pt x="3851730" y="3203678"/>
                  <a:pt x="3857918" y="3210651"/>
                  <a:pt x="3857749" y="3234304"/>
                </a:cubicBezTo>
                <a:lnTo>
                  <a:pt x="3855596" y="3240571"/>
                </a:lnTo>
                <a:lnTo>
                  <a:pt x="3861634" y="3248569"/>
                </a:lnTo>
                <a:cubicBezTo>
                  <a:pt x="3864052" y="3253014"/>
                  <a:pt x="3865516" y="3258342"/>
                  <a:pt x="3864663" y="3265444"/>
                </a:cubicBezTo>
                <a:cubicBezTo>
                  <a:pt x="3848300" y="3307894"/>
                  <a:pt x="3875588" y="3268090"/>
                  <a:pt x="3865146" y="3338829"/>
                </a:cubicBezTo>
                <a:cubicBezTo>
                  <a:pt x="3862730" y="3342195"/>
                  <a:pt x="3864130" y="3351680"/>
                  <a:pt x="3867052" y="3351725"/>
                </a:cubicBezTo>
                <a:cubicBezTo>
                  <a:pt x="3865794" y="3356006"/>
                  <a:pt x="3859439" y="3365106"/>
                  <a:pt x="3863912" y="3367707"/>
                </a:cubicBezTo>
                <a:cubicBezTo>
                  <a:pt x="3863241" y="3379301"/>
                  <a:pt x="3861774" y="3390600"/>
                  <a:pt x="3859561" y="3401335"/>
                </a:cubicBezTo>
                <a:lnTo>
                  <a:pt x="3853212" y="3423129"/>
                </a:lnTo>
                <a:lnTo>
                  <a:pt x="3856572" y="3428759"/>
                </a:lnTo>
                <a:lnTo>
                  <a:pt x="3856601" y="3428999"/>
                </a:lnTo>
                <a:lnTo>
                  <a:pt x="0" y="3428999"/>
                </a:lnTo>
                <a:close/>
              </a:path>
            </a:pathLst>
          </a:custGeom>
        </p:spPr>
      </p:pic>
      <p:pic>
        <p:nvPicPr>
          <p:cNvPr id="4" name="Content Placeholder 4" descr="Chart, pie chart&#10;&#10;Description automatically generated">
            <a:extLst>
              <a:ext uri="{FF2B5EF4-FFF2-40B4-BE49-F238E27FC236}">
                <a16:creationId xmlns:a16="http://schemas.microsoft.com/office/drawing/2014/main" id="{A1F86B45-0E9B-244C-C581-85269FBACDFF}"/>
              </a:ext>
            </a:extLst>
          </p:cNvPr>
          <p:cNvPicPr>
            <a:picLocks noChangeAspect="1"/>
          </p:cNvPicPr>
          <p:nvPr/>
        </p:nvPicPr>
        <p:blipFill rotWithShape="1">
          <a:blip r:embed="rId3">
            <a:extLst>
              <a:ext uri="{28A0092B-C50C-407E-A947-70E740481C1C}">
                <a14:useLocalDpi xmlns:a14="http://schemas.microsoft.com/office/drawing/2010/main" val="0"/>
              </a:ext>
            </a:extLst>
          </a:blip>
          <a:srcRect t="5965" r="1" b="2879"/>
          <a:stretch/>
        </p:blipFill>
        <p:spPr>
          <a:xfrm>
            <a:off x="412349" y="359246"/>
            <a:ext cx="3832765" cy="3493830"/>
          </a:xfrm>
          <a:custGeom>
            <a:avLst/>
            <a:gdLst/>
            <a:ahLst/>
            <a:cxnLst/>
            <a:rect l="l" t="t" r="r" b="b"/>
            <a:pathLst>
              <a:path w="3832765" h="3429000">
                <a:moveTo>
                  <a:pt x="0" y="0"/>
                </a:moveTo>
                <a:lnTo>
                  <a:pt x="3647227" y="0"/>
                </a:lnTo>
                <a:lnTo>
                  <a:pt x="3639550" y="38855"/>
                </a:lnTo>
                <a:cubicBezTo>
                  <a:pt x="3636650" y="54773"/>
                  <a:pt x="3634345" y="68219"/>
                  <a:pt x="3632595" y="77266"/>
                </a:cubicBezTo>
                <a:cubicBezTo>
                  <a:pt x="3626536" y="79781"/>
                  <a:pt x="3626501" y="84794"/>
                  <a:pt x="3629067" y="94172"/>
                </a:cubicBezTo>
                <a:cubicBezTo>
                  <a:pt x="3627578" y="163765"/>
                  <a:pt x="3557526" y="242917"/>
                  <a:pt x="3584106" y="259179"/>
                </a:cubicBezTo>
                <a:cubicBezTo>
                  <a:pt x="3583700" y="275569"/>
                  <a:pt x="3606846" y="331307"/>
                  <a:pt x="3599938" y="369872"/>
                </a:cubicBezTo>
                <a:cubicBezTo>
                  <a:pt x="3585388" y="383902"/>
                  <a:pt x="3596928" y="466732"/>
                  <a:pt x="3595032" y="485807"/>
                </a:cubicBezTo>
                <a:cubicBezTo>
                  <a:pt x="3585943" y="488250"/>
                  <a:pt x="3592517" y="521115"/>
                  <a:pt x="3579338" y="516547"/>
                </a:cubicBezTo>
                <a:cubicBezTo>
                  <a:pt x="3573622" y="519766"/>
                  <a:pt x="3573367" y="529229"/>
                  <a:pt x="3578241" y="534293"/>
                </a:cubicBezTo>
                <a:cubicBezTo>
                  <a:pt x="3576722" y="545474"/>
                  <a:pt x="3569890" y="551581"/>
                  <a:pt x="3577790" y="563888"/>
                </a:cubicBezTo>
                <a:cubicBezTo>
                  <a:pt x="3576008" y="579306"/>
                  <a:pt x="3555937" y="592508"/>
                  <a:pt x="3568362" y="606614"/>
                </a:cubicBezTo>
                <a:cubicBezTo>
                  <a:pt x="3548060" y="617296"/>
                  <a:pt x="3566748" y="665721"/>
                  <a:pt x="3562360" y="696544"/>
                </a:cubicBezTo>
                <a:cubicBezTo>
                  <a:pt x="3540870" y="749643"/>
                  <a:pt x="3563552" y="814684"/>
                  <a:pt x="3525923" y="839698"/>
                </a:cubicBezTo>
                <a:cubicBezTo>
                  <a:pt x="3535181" y="895191"/>
                  <a:pt x="3521523" y="937628"/>
                  <a:pt x="3518879" y="980382"/>
                </a:cubicBezTo>
                <a:cubicBezTo>
                  <a:pt x="3513995" y="999599"/>
                  <a:pt x="3527321" y="1012505"/>
                  <a:pt x="3515302" y="1028426"/>
                </a:cubicBezTo>
                <a:cubicBezTo>
                  <a:pt x="3518279" y="1066840"/>
                  <a:pt x="3496325" y="1148092"/>
                  <a:pt x="3536738" y="1210870"/>
                </a:cubicBezTo>
                <a:lnTo>
                  <a:pt x="3591526" y="1380154"/>
                </a:lnTo>
                <a:cubicBezTo>
                  <a:pt x="3610626" y="1430030"/>
                  <a:pt x="3618402" y="1446676"/>
                  <a:pt x="3627364" y="1475232"/>
                </a:cubicBezTo>
                <a:cubicBezTo>
                  <a:pt x="3630584" y="1500131"/>
                  <a:pt x="3621205" y="1517302"/>
                  <a:pt x="3629315" y="1551492"/>
                </a:cubicBezTo>
                <a:cubicBezTo>
                  <a:pt x="3627771" y="1569255"/>
                  <a:pt x="3642142" y="1604305"/>
                  <a:pt x="3642065" y="1616703"/>
                </a:cubicBezTo>
                <a:cubicBezTo>
                  <a:pt x="3644190" y="1615867"/>
                  <a:pt x="3646228" y="1622618"/>
                  <a:pt x="3644837" y="1625880"/>
                </a:cubicBezTo>
                <a:cubicBezTo>
                  <a:pt x="3644873" y="1682450"/>
                  <a:pt x="3660396" y="1644242"/>
                  <a:pt x="3653089" y="1681195"/>
                </a:cubicBezTo>
                <a:cubicBezTo>
                  <a:pt x="3653672" y="1703685"/>
                  <a:pt x="3678100" y="1693642"/>
                  <a:pt x="3669268" y="1720463"/>
                </a:cubicBezTo>
                <a:cubicBezTo>
                  <a:pt x="3672709" y="1747068"/>
                  <a:pt x="3683894" y="1760489"/>
                  <a:pt x="3680555" y="1787683"/>
                </a:cubicBezTo>
                <a:cubicBezTo>
                  <a:pt x="3683815" y="1812577"/>
                  <a:pt x="3690283" y="1832624"/>
                  <a:pt x="3690144" y="1854892"/>
                </a:cubicBezTo>
                <a:cubicBezTo>
                  <a:pt x="3694176" y="1862246"/>
                  <a:pt x="3696364" y="1869845"/>
                  <a:pt x="3692847" y="1879545"/>
                </a:cubicBezTo>
                <a:lnTo>
                  <a:pt x="3705899" y="1950159"/>
                </a:lnTo>
                <a:cubicBezTo>
                  <a:pt x="3705811" y="1963349"/>
                  <a:pt x="3696947" y="1944883"/>
                  <a:pt x="3698529" y="1956744"/>
                </a:cubicBezTo>
                <a:cubicBezTo>
                  <a:pt x="3704089" y="1967128"/>
                  <a:pt x="3694319" y="1972691"/>
                  <a:pt x="3700670" y="1983128"/>
                </a:cubicBezTo>
                <a:cubicBezTo>
                  <a:pt x="3707325" y="1975376"/>
                  <a:pt x="3704290" y="2019261"/>
                  <a:pt x="3710819" y="2016104"/>
                </a:cubicBezTo>
                <a:cubicBezTo>
                  <a:pt x="3703899" y="2032806"/>
                  <a:pt x="3716180" y="2041037"/>
                  <a:pt x="3716263" y="2057358"/>
                </a:cubicBezTo>
                <a:cubicBezTo>
                  <a:pt x="3714181" y="2066395"/>
                  <a:pt x="3708419" y="2088153"/>
                  <a:pt x="3713451" y="2092532"/>
                </a:cubicBezTo>
                <a:cubicBezTo>
                  <a:pt x="3702969" y="2134723"/>
                  <a:pt x="3713408" y="2112089"/>
                  <a:pt x="3712825" y="2145702"/>
                </a:cubicBezTo>
                <a:cubicBezTo>
                  <a:pt x="3711099" y="2175441"/>
                  <a:pt x="3721651" y="2170882"/>
                  <a:pt x="3710370" y="2205762"/>
                </a:cubicBezTo>
                <a:cubicBezTo>
                  <a:pt x="3706686" y="2213193"/>
                  <a:pt x="3707151" y="2225380"/>
                  <a:pt x="3711407" y="2232983"/>
                </a:cubicBezTo>
                <a:cubicBezTo>
                  <a:pt x="3712139" y="2234292"/>
                  <a:pt x="3712959" y="2235411"/>
                  <a:pt x="3713840" y="2236309"/>
                </a:cubicBezTo>
                <a:cubicBezTo>
                  <a:pt x="3705311" y="2258197"/>
                  <a:pt x="3712810" y="2264929"/>
                  <a:pt x="3706371" y="2276362"/>
                </a:cubicBezTo>
                <a:cubicBezTo>
                  <a:pt x="3707813" y="2303313"/>
                  <a:pt x="3719116" y="2319717"/>
                  <a:pt x="3713548" y="2330164"/>
                </a:cubicBezTo>
                <a:cubicBezTo>
                  <a:pt x="3716700" y="2349548"/>
                  <a:pt x="3722681" y="2379563"/>
                  <a:pt x="3725281" y="2392669"/>
                </a:cubicBezTo>
                <a:cubicBezTo>
                  <a:pt x="3729704" y="2396182"/>
                  <a:pt x="3728251" y="2402767"/>
                  <a:pt x="3729156" y="2408800"/>
                </a:cubicBezTo>
                <a:cubicBezTo>
                  <a:pt x="3733288" y="2414878"/>
                  <a:pt x="3733591" y="2443086"/>
                  <a:pt x="3731527" y="2451803"/>
                </a:cubicBezTo>
                <a:lnTo>
                  <a:pt x="3736702" y="2478754"/>
                </a:lnTo>
                <a:cubicBezTo>
                  <a:pt x="3728550" y="2525478"/>
                  <a:pt x="3760386" y="2545889"/>
                  <a:pt x="3730701" y="2582746"/>
                </a:cubicBezTo>
                <a:cubicBezTo>
                  <a:pt x="3730821" y="2599785"/>
                  <a:pt x="3740171" y="2587220"/>
                  <a:pt x="3740291" y="2604259"/>
                </a:cubicBezTo>
                <a:cubicBezTo>
                  <a:pt x="3743848" y="2626667"/>
                  <a:pt x="3731064" y="2615985"/>
                  <a:pt x="3745312" y="2636571"/>
                </a:cubicBezTo>
                <a:cubicBezTo>
                  <a:pt x="3741774" y="2677126"/>
                  <a:pt x="3756230" y="2698390"/>
                  <a:pt x="3745913" y="2734956"/>
                </a:cubicBezTo>
                <a:cubicBezTo>
                  <a:pt x="3751211" y="2727858"/>
                  <a:pt x="3750682" y="2814031"/>
                  <a:pt x="3749695" y="2825841"/>
                </a:cubicBezTo>
                <a:cubicBezTo>
                  <a:pt x="3749942" y="2850991"/>
                  <a:pt x="3747920" y="2877551"/>
                  <a:pt x="3747393" y="2915771"/>
                </a:cubicBezTo>
                <a:cubicBezTo>
                  <a:pt x="3750755" y="2949567"/>
                  <a:pt x="3739923" y="2933903"/>
                  <a:pt x="3751447" y="2964244"/>
                </a:cubicBezTo>
                <a:cubicBezTo>
                  <a:pt x="3751616" y="2982921"/>
                  <a:pt x="3749341" y="3024704"/>
                  <a:pt x="3748411" y="3027834"/>
                </a:cubicBezTo>
                <a:lnTo>
                  <a:pt x="3748938" y="3029071"/>
                </a:lnTo>
                <a:cubicBezTo>
                  <a:pt x="3750070" y="3034527"/>
                  <a:pt x="3749794" y="3037871"/>
                  <a:pt x="3748894" y="3040270"/>
                </a:cubicBezTo>
                <a:lnTo>
                  <a:pt x="3747334" y="3042558"/>
                </a:lnTo>
                <a:cubicBezTo>
                  <a:pt x="3747162" y="3045102"/>
                  <a:pt x="3746989" y="3047646"/>
                  <a:pt x="3746817" y="3050190"/>
                </a:cubicBezTo>
                <a:lnTo>
                  <a:pt x="3744491" y="3065086"/>
                </a:lnTo>
                <a:lnTo>
                  <a:pt x="3745283" y="3068003"/>
                </a:lnTo>
                <a:lnTo>
                  <a:pt x="3743686" y="3090671"/>
                </a:lnTo>
                <a:lnTo>
                  <a:pt x="3744246" y="3091046"/>
                </a:lnTo>
                <a:cubicBezTo>
                  <a:pt x="3745467" y="3092400"/>
                  <a:pt x="3746300" y="3094375"/>
                  <a:pt x="3746343" y="3097703"/>
                </a:cubicBezTo>
                <a:cubicBezTo>
                  <a:pt x="3754816" y="3093496"/>
                  <a:pt x="3749641" y="3100105"/>
                  <a:pt x="3749018" y="3110287"/>
                </a:cubicBezTo>
                <a:cubicBezTo>
                  <a:pt x="3762039" y="3106026"/>
                  <a:pt x="3755113" y="3134407"/>
                  <a:pt x="3762400" y="3140063"/>
                </a:cubicBezTo>
                <a:cubicBezTo>
                  <a:pt x="3761648" y="3147641"/>
                  <a:pt x="3761093" y="3155576"/>
                  <a:pt x="3760798" y="3163705"/>
                </a:cubicBezTo>
                <a:cubicBezTo>
                  <a:pt x="3760796" y="3165306"/>
                  <a:pt x="3760795" y="3166906"/>
                  <a:pt x="3760793" y="3168507"/>
                </a:cubicBezTo>
                <a:lnTo>
                  <a:pt x="3760925" y="3168621"/>
                </a:lnTo>
                <a:cubicBezTo>
                  <a:pt x="3761203" y="3169703"/>
                  <a:pt x="3761307" y="3171298"/>
                  <a:pt x="3761180" y="3173722"/>
                </a:cubicBezTo>
                <a:lnTo>
                  <a:pt x="3760784" y="3177263"/>
                </a:lnTo>
                <a:lnTo>
                  <a:pt x="3760776" y="3186578"/>
                </a:lnTo>
                <a:lnTo>
                  <a:pt x="3761644" y="3189908"/>
                </a:lnTo>
                <a:cubicBezTo>
                  <a:pt x="3767239" y="3200999"/>
                  <a:pt x="3784386" y="3192521"/>
                  <a:pt x="3778090" y="3215620"/>
                </a:cubicBezTo>
                <a:cubicBezTo>
                  <a:pt x="3782929" y="3238942"/>
                  <a:pt x="3794645" y="3248487"/>
                  <a:pt x="3792860" y="3273934"/>
                </a:cubicBezTo>
                <a:cubicBezTo>
                  <a:pt x="3797428" y="3295746"/>
                  <a:pt x="3804878" y="3312408"/>
                  <a:pt x="3805965" y="3332638"/>
                </a:cubicBezTo>
                <a:cubicBezTo>
                  <a:pt x="3810325" y="3338359"/>
                  <a:pt x="3812891" y="3344736"/>
                  <a:pt x="3809972" y="3354360"/>
                </a:cubicBezTo>
                <a:cubicBezTo>
                  <a:pt x="3815463" y="3373933"/>
                  <a:pt x="3822569" y="3374995"/>
                  <a:pt x="3820366" y="3391014"/>
                </a:cubicBezTo>
                <a:cubicBezTo>
                  <a:pt x="3832550" y="3396219"/>
                  <a:pt x="3828906" y="3399305"/>
                  <a:pt x="3827143" y="3406519"/>
                </a:cubicBezTo>
                <a:cubicBezTo>
                  <a:pt x="3827126" y="3406819"/>
                  <a:pt x="3827110" y="3407118"/>
                  <a:pt x="3827093" y="3407418"/>
                </a:cubicBezTo>
                <a:lnTo>
                  <a:pt x="3828820" y="3408091"/>
                </a:lnTo>
                <a:lnTo>
                  <a:pt x="3830121" y="3410929"/>
                </a:lnTo>
                <a:lnTo>
                  <a:pt x="3831461" y="3420084"/>
                </a:lnTo>
                <a:cubicBezTo>
                  <a:pt x="3831507" y="3421309"/>
                  <a:pt x="3831554" y="3422534"/>
                  <a:pt x="3831600" y="3423759"/>
                </a:cubicBezTo>
                <a:cubicBezTo>
                  <a:pt x="3831831" y="3426205"/>
                  <a:pt x="3832160" y="3427719"/>
                  <a:pt x="3832580" y="3428642"/>
                </a:cubicBezTo>
                <a:cubicBezTo>
                  <a:pt x="3832626" y="3428658"/>
                  <a:pt x="3832672" y="3428675"/>
                  <a:pt x="3832719" y="3428690"/>
                </a:cubicBezTo>
                <a:lnTo>
                  <a:pt x="3832765" y="3429000"/>
                </a:lnTo>
                <a:lnTo>
                  <a:pt x="0" y="3429000"/>
                </a:lnTo>
                <a:close/>
              </a:path>
            </a:pathLst>
          </a:custGeom>
        </p:spPr>
      </p:pic>
      <p:sp>
        <p:nvSpPr>
          <p:cNvPr id="6" name="TextBox 5">
            <a:extLst>
              <a:ext uri="{FF2B5EF4-FFF2-40B4-BE49-F238E27FC236}">
                <a16:creationId xmlns:a16="http://schemas.microsoft.com/office/drawing/2014/main" id="{C8E9E31B-B1BD-3502-2DC5-16D92C522ED3}"/>
              </a:ext>
            </a:extLst>
          </p:cNvPr>
          <p:cNvSpPr txBox="1"/>
          <p:nvPr/>
        </p:nvSpPr>
        <p:spPr>
          <a:xfrm>
            <a:off x="4245119" y="406052"/>
            <a:ext cx="7534532" cy="1446550"/>
          </a:xfrm>
          <a:prstGeom prst="rect">
            <a:avLst/>
          </a:prstGeom>
          <a:noFill/>
        </p:spPr>
        <p:txBody>
          <a:bodyPr wrap="square">
            <a:spAutoFit/>
          </a:bodyPr>
          <a:lstStyle/>
          <a:p>
            <a:r>
              <a:rPr lang="en-US" sz="4400" dirty="0">
                <a:effectLst/>
                <a:latin typeface="Arial" panose="020B0604020202020204" pitchFamily="34" charset="0"/>
                <a:ea typeface="Times New Roman" panose="02020603050405020304" pitchFamily="18" charset="0"/>
                <a:cs typeface="Arial" panose="020B0604020202020204" pitchFamily="34" charset="0"/>
              </a:rPr>
              <a:t>3-Month Post 5-Step Online Evaluation Survey</a:t>
            </a:r>
            <a:endParaRPr lang="en-US" sz="4400" dirty="0"/>
          </a:p>
        </p:txBody>
      </p:sp>
      <p:sp>
        <p:nvSpPr>
          <p:cNvPr id="8" name="TextBox 7">
            <a:extLst>
              <a:ext uri="{FF2B5EF4-FFF2-40B4-BE49-F238E27FC236}">
                <a16:creationId xmlns:a16="http://schemas.microsoft.com/office/drawing/2014/main" id="{84DE8CF3-1BE3-D19B-D779-AA40EED54A81}"/>
              </a:ext>
            </a:extLst>
          </p:cNvPr>
          <p:cNvSpPr txBox="1"/>
          <p:nvPr/>
        </p:nvSpPr>
        <p:spPr>
          <a:xfrm>
            <a:off x="4245119" y="2778587"/>
            <a:ext cx="5934339" cy="1446550"/>
          </a:xfrm>
          <a:prstGeom prst="rect">
            <a:avLst/>
          </a:prstGeom>
          <a:noFill/>
        </p:spPr>
        <p:txBody>
          <a:bodyPr wrap="square" rtlCol="0">
            <a:spAutoFit/>
          </a:bodyPr>
          <a:lstStyle/>
          <a:p>
            <a:r>
              <a:rPr lang="en-US" sz="2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85%        </a:t>
            </a:r>
            <a:r>
              <a:rPr lang="en-NZ" sz="2200" b="1" u="sng" dirty="0">
                <a:latin typeface="Arial" panose="020B0604020202020204" pitchFamily="34" charset="0"/>
                <a:ea typeface="Times New Roman" panose="02020603050405020304" pitchFamily="18" charset="0"/>
                <a:cs typeface="Arial" panose="020B0604020202020204" pitchFamily="34" charset="0"/>
              </a:rPr>
              <a:t>A</a:t>
            </a:r>
            <a:r>
              <a:rPr lang="en-US" sz="2200" b="1" u="sng" dirty="0" err="1">
                <a:effectLst/>
                <a:latin typeface="Arial" panose="020B0604020202020204" pitchFamily="34" charset="0"/>
                <a:ea typeface="Times New Roman" panose="02020603050405020304" pitchFamily="18" charset="0"/>
                <a:cs typeface="Arial" panose="020B0604020202020204" pitchFamily="34" charset="0"/>
              </a:rPr>
              <a:t>ble</a:t>
            </a:r>
            <a:r>
              <a:rPr lang="en-US" sz="2200" b="1" u="sng"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a:effectLst/>
                <a:latin typeface="Arial" panose="020B0604020202020204" pitchFamily="34" charset="0"/>
                <a:ea typeface="Times New Roman" panose="02020603050405020304" pitchFamily="18" charset="0"/>
                <a:cs typeface="Arial" panose="020B0604020202020204" pitchFamily="34" charset="0"/>
              </a:rPr>
              <a:t>or </a:t>
            </a:r>
            <a:r>
              <a:rPr lang="en-US" sz="2200" b="1" u="sng" dirty="0">
                <a:effectLst/>
                <a:latin typeface="Arial" panose="020B0604020202020204" pitchFamily="34" charset="0"/>
                <a:ea typeface="Times New Roman" panose="02020603050405020304" pitchFamily="18" charset="0"/>
                <a:cs typeface="Arial" panose="020B0604020202020204" pitchFamily="34" charset="0"/>
              </a:rPr>
              <a:t>More Able </a:t>
            </a:r>
            <a:r>
              <a:rPr lang="en-US" sz="2200" dirty="0">
                <a:effectLst/>
                <a:latin typeface="Arial" panose="020B0604020202020204" pitchFamily="34" charset="0"/>
                <a:ea typeface="Times New Roman" panose="02020603050405020304" pitchFamily="18" charset="0"/>
                <a:cs typeface="Arial" panose="020B0604020202020204" pitchFamily="34" charset="0"/>
              </a:rPr>
              <a:t>to </a:t>
            </a:r>
            <a:r>
              <a:rPr lang="en-US" sz="2200" b="1" i="1" dirty="0">
                <a:latin typeface="Arial" panose="020B0604020202020204" pitchFamily="34" charset="0"/>
                <a:ea typeface="Times New Roman" panose="02020603050405020304" pitchFamily="18" charset="0"/>
                <a:cs typeface="Arial" panose="020B0604020202020204" pitchFamily="34" charset="0"/>
              </a:rPr>
              <a:t>C</a:t>
            </a:r>
            <a:r>
              <a:rPr lang="en-US" sz="2200" b="1" i="1" dirty="0">
                <a:effectLst/>
                <a:latin typeface="Arial" panose="020B0604020202020204" pitchFamily="34" charset="0"/>
                <a:ea typeface="Times New Roman" panose="02020603050405020304" pitchFamily="18" charset="0"/>
                <a:cs typeface="Arial" panose="020B0604020202020204" pitchFamily="34" charset="0"/>
              </a:rPr>
              <a:t>ope</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br>
              <a:rPr lang="en-US" sz="2200" dirty="0">
                <a:effectLst/>
                <a:latin typeface="Arial" panose="020B0604020202020204" pitchFamily="34" charset="0"/>
                <a:ea typeface="Times New Roman" panose="02020603050405020304" pitchFamily="18" charset="0"/>
                <a:cs typeface="Arial" panose="020B0604020202020204" pitchFamily="34" charset="0"/>
              </a:rPr>
            </a:b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r>
              <a:rPr lang="en-US" sz="2200" dirty="0">
                <a:effectLst/>
                <a:latin typeface="Arial" panose="020B0604020202020204" pitchFamily="34" charset="0"/>
                <a:ea typeface="Times New Roman" panose="02020603050405020304" pitchFamily="18" charset="0"/>
                <a:cs typeface="Arial" panose="020B0604020202020204" pitchFamily="34" charset="0"/>
              </a:rPr>
              <a:t>               3 months after </a:t>
            </a:r>
            <a:r>
              <a:rPr lang="en-US" sz="2200" dirty="0">
                <a:latin typeface="Arial" panose="020B0604020202020204" pitchFamily="34" charset="0"/>
                <a:ea typeface="Times New Roman" panose="02020603050405020304" pitchFamily="18" charset="0"/>
                <a:cs typeface="Arial" panose="020B0604020202020204" pitchFamily="34" charset="0"/>
              </a:rPr>
              <a:t>5-Step Programme</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endParaRPr lang="en-US" sz="2200" dirty="0"/>
          </a:p>
        </p:txBody>
      </p:sp>
      <p:sp>
        <p:nvSpPr>
          <p:cNvPr id="15" name="TextBox 14">
            <a:extLst>
              <a:ext uri="{FF2B5EF4-FFF2-40B4-BE49-F238E27FC236}">
                <a16:creationId xmlns:a16="http://schemas.microsoft.com/office/drawing/2014/main" id="{617C1115-28A1-5DAC-E328-AD6713565138}"/>
              </a:ext>
            </a:extLst>
          </p:cNvPr>
          <p:cNvSpPr txBox="1"/>
          <p:nvPr/>
        </p:nvSpPr>
        <p:spPr>
          <a:xfrm>
            <a:off x="4245119" y="4235958"/>
            <a:ext cx="6851249" cy="1107996"/>
          </a:xfrm>
          <a:prstGeom prst="rect">
            <a:avLst/>
          </a:prstGeom>
          <a:noFill/>
        </p:spPr>
        <p:txBody>
          <a:bodyPr wrap="square" rtlCol="0">
            <a:spAutoFit/>
          </a:bodyPr>
          <a:lstStyle/>
          <a:p>
            <a:r>
              <a:rPr lang="en-US" sz="2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72%       </a:t>
            </a:r>
            <a:r>
              <a:rPr lang="en-US" sz="2200" b="1" u="sng" dirty="0">
                <a:effectLst/>
                <a:latin typeface="Arial" panose="020B0604020202020204" pitchFamily="34" charset="0"/>
                <a:ea typeface="Times New Roman" panose="02020603050405020304" pitchFamily="18" charset="0"/>
                <a:cs typeface="Arial" panose="020B0604020202020204" pitchFamily="34" charset="0"/>
              </a:rPr>
              <a:t>Better</a:t>
            </a:r>
            <a:r>
              <a:rPr lang="en-US" sz="2200" dirty="0">
                <a:effectLst/>
                <a:latin typeface="Arial" panose="020B0604020202020204" pitchFamily="34" charset="0"/>
                <a:ea typeface="Times New Roman" panose="02020603050405020304" pitchFamily="18" charset="0"/>
                <a:cs typeface="Arial" panose="020B0604020202020204" pitchFamily="34" charset="0"/>
              </a:rPr>
              <a:t> or </a:t>
            </a:r>
            <a:r>
              <a:rPr lang="en-US" sz="2200" b="1" u="sng" dirty="0">
                <a:effectLst/>
                <a:latin typeface="Arial" panose="020B0604020202020204" pitchFamily="34" charset="0"/>
                <a:ea typeface="Times New Roman" panose="02020603050405020304" pitchFamily="18" charset="0"/>
                <a:cs typeface="Arial" panose="020B0604020202020204" pitchFamily="34" charset="0"/>
              </a:rPr>
              <a:t>Much Better</a:t>
            </a:r>
            <a:r>
              <a:rPr lang="en-US" sz="2200" b="1" dirty="0">
                <a:effectLst/>
                <a:latin typeface="Arial" panose="020B0604020202020204" pitchFamily="34" charset="0"/>
                <a:ea typeface="Times New Roman" panose="02020603050405020304" pitchFamily="18" charset="0"/>
                <a:cs typeface="Arial" panose="020B0604020202020204" pitchFamily="34" charset="0"/>
              </a:rPr>
              <a:t> </a:t>
            </a:r>
            <a:r>
              <a:rPr lang="en-US" sz="2200" b="1" i="1" dirty="0">
                <a:effectLst/>
                <a:latin typeface="Arial" panose="020B0604020202020204" pitchFamily="34" charset="0"/>
                <a:ea typeface="Times New Roman" panose="02020603050405020304" pitchFamily="18" charset="0"/>
                <a:cs typeface="Arial" panose="020B0604020202020204" pitchFamily="34" charset="0"/>
              </a:rPr>
              <a:t>Wellbeing </a:t>
            </a:r>
            <a:br>
              <a:rPr lang="en-NZ" sz="2200" dirty="0">
                <a:effectLst/>
                <a:latin typeface="Arial" panose="020B0604020202020204" pitchFamily="34" charset="0"/>
                <a:ea typeface="Calibri" panose="020F0502020204030204" pitchFamily="34" charset="0"/>
                <a:cs typeface="Arial" panose="020B0604020202020204" pitchFamily="34" charset="0"/>
              </a:rPr>
            </a:br>
            <a:endParaRPr lang="en-NZ" sz="22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Times New Roman" panose="02020603050405020304" pitchFamily="18" charset="0"/>
                <a:cs typeface="Arial" panose="020B0604020202020204" pitchFamily="34" charset="0"/>
              </a:rPr>
              <a:t>               3 months after </a:t>
            </a:r>
            <a:r>
              <a:rPr lang="en-US" sz="2200" dirty="0">
                <a:latin typeface="Arial" panose="020B0604020202020204" pitchFamily="34" charset="0"/>
                <a:ea typeface="Times New Roman" panose="02020603050405020304" pitchFamily="18" charset="0"/>
                <a:cs typeface="Arial" panose="020B0604020202020204" pitchFamily="34" charset="0"/>
              </a:rPr>
              <a:t>5-Step Programme</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774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bulbs with a yellow one standing out">
            <a:extLst>
              <a:ext uri="{FF2B5EF4-FFF2-40B4-BE49-F238E27FC236}">
                <a16:creationId xmlns:a16="http://schemas.microsoft.com/office/drawing/2014/main" id="{5248E3E2-4081-5AA6-8F31-13499EE9C4CF}"/>
              </a:ext>
            </a:extLst>
          </p:cNvPr>
          <p:cNvPicPr>
            <a:picLocks noChangeAspect="1"/>
          </p:cNvPicPr>
          <p:nvPr/>
        </p:nvPicPr>
        <p:blipFill rotWithShape="1">
          <a:blip r:embed="rId2"/>
          <a:srcRect b="15730"/>
          <a:stretch/>
        </p:blipFill>
        <p:spPr>
          <a:xfrm>
            <a:off x="0"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D2DE115-E2E4-4D4B-79AF-53AD3DB8E62F}"/>
              </a:ext>
            </a:extLst>
          </p:cNvPr>
          <p:cNvSpPr>
            <a:spLocks noGrp="1"/>
          </p:cNvSpPr>
          <p:nvPr>
            <p:ph type="title"/>
          </p:nvPr>
        </p:nvSpPr>
        <p:spPr>
          <a:xfrm>
            <a:off x="1022368" y="609599"/>
            <a:ext cx="4775162" cy="1339382"/>
          </a:xfrm>
        </p:spPr>
        <p:txBody>
          <a:bodyPr>
            <a:normAutofit/>
          </a:bodyPr>
          <a:lstStyle/>
          <a:p>
            <a:pPr algn="ctr"/>
            <a:r>
              <a:rPr lang="en-US" dirty="0">
                <a:latin typeface="Arial" panose="020B0604020202020204" pitchFamily="34" charset="0"/>
                <a:cs typeface="Arial" panose="020B0604020202020204" pitchFamily="34" charset="0"/>
              </a:rPr>
              <a:t>Conclusions</a:t>
            </a:r>
            <a:endParaRPr lang="en-NZ" dirty="0">
              <a:latin typeface="Arial" panose="020B0604020202020204" pitchFamily="34" charset="0"/>
              <a:cs typeface="Arial" panose="020B0604020202020204" pitchFamily="34" charset="0"/>
            </a:endParaRP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919B71-527D-2A9F-633A-333A4CC12F45}"/>
              </a:ext>
            </a:extLst>
          </p:cNvPr>
          <p:cNvSpPr>
            <a:spLocks noGrp="1"/>
          </p:cNvSpPr>
          <p:nvPr>
            <p:ph idx="1"/>
          </p:nvPr>
        </p:nvSpPr>
        <p:spPr>
          <a:xfrm>
            <a:off x="1173878" y="1732372"/>
            <a:ext cx="4623652" cy="4607604"/>
          </a:xfrm>
        </p:spPr>
        <p:txBody>
          <a:bodyPr anchor="ctr">
            <a:noAutofit/>
          </a:bodyPr>
          <a:lstStyle/>
          <a:p>
            <a:pPr marL="11113" indent="0">
              <a:buNone/>
            </a:pPr>
            <a:r>
              <a:rPr lang="en-US" sz="1800" dirty="0">
                <a:effectLst/>
                <a:latin typeface="Arial" panose="020B0604020202020204" pitchFamily="34" charset="0"/>
                <a:ea typeface="Calibri" panose="020F0502020204030204" pitchFamily="34" charset="0"/>
                <a:cs typeface="Arial" panose="020B0604020202020204" pitchFamily="34" charset="0"/>
              </a:rPr>
              <a:t>Data </a:t>
            </a:r>
            <a:r>
              <a:rPr lang="en-US" sz="1800" dirty="0">
                <a:latin typeface="Arial" panose="020B0604020202020204" pitchFamily="34" charset="0"/>
                <a:ea typeface="Calibri" panose="020F0502020204030204" pitchFamily="34" charset="0"/>
                <a:cs typeface="Arial" panose="020B0604020202020204" pitchFamily="34" charset="0"/>
              </a:rPr>
              <a:t>matters</a:t>
            </a:r>
            <a:r>
              <a:rPr lang="en-US" sz="1800" dirty="0">
                <a:effectLst/>
                <a:latin typeface="Arial" panose="020B0604020202020204" pitchFamily="34" charset="0"/>
                <a:ea typeface="Calibri" panose="020F0502020204030204" pitchFamily="34" charset="0"/>
                <a:cs typeface="Arial" panose="020B0604020202020204" pitchFamily="34" charset="0"/>
              </a:rPr>
              <a:t> in the development of services for Impacted Family Members.</a:t>
            </a:r>
          </a:p>
          <a:p>
            <a:pPr marL="11113" indent="0">
              <a:buNone/>
            </a:pPr>
            <a:r>
              <a:rPr lang="en-NZ" sz="2000" i="1" dirty="0">
                <a:effectLst/>
                <a:latin typeface="Arial" panose="020B0604020202020204" pitchFamily="34" charset="0"/>
                <a:ea typeface="Calibri" panose="020F0502020204030204" pitchFamily="34" charset="0"/>
                <a:cs typeface="Arial" panose="020B0604020202020204" pitchFamily="34" charset="0"/>
              </a:rPr>
              <a:t>Data…</a:t>
            </a:r>
          </a:p>
          <a:p>
            <a:pPr marL="342900" lvl="0" indent="-342900">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is essential for the development of an evidence-based service</a:t>
            </a:r>
            <a:endParaRPr lang="en-N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allows improvements needed to be identified and addressed</a:t>
            </a:r>
            <a:endParaRPr lang="en-N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encourages funders to provide financial support and </a:t>
            </a:r>
            <a:endParaRPr lang="en-N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gives confidence in the decisions made about programmes and interventions</a:t>
            </a:r>
            <a:endParaRPr lang="en-NZ" sz="2000" dirty="0">
              <a:effectLst/>
              <a:latin typeface="Arial" panose="020B0604020202020204" pitchFamily="34" charset="0"/>
              <a:ea typeface="Calibri" panose="020F0502020204030204" pitchFamily="34" charset="0"/>
              <a:cs typeface="Arial" panose="020B0604020202020204" pitchFamily="34" charset="0"/>
            </a:endParaRPr>
          </a:p>
          <a:p>
            <a:pPr indent="0">
              <a:spcAft>
                <a:spcPts val="80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NZ" sz="2000" dirty="0">
              <a:effectLst/>
              <a:latin typeface="Arial" panose="020B0604020202020204" pitchFamily="34" charset="0"/>
              <a:ea typeface="Calibri" panose="020F0502020204030204" pitchFamily="34" charset="0"/>
              <a:cs typeface="Arial" panose="020B0604020202020204" pitchFamily="34" charset="0"/>
            </a:endParaRPr>
          </a:p>
          <a:p>
            <a:endParaRPr lang="en-NZ"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136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8"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F6CAFC2-5727-6393-C748-6B9E7A640020}"/>
              </a:ext>
            </a:extLst>
          </p:cNvPr>
          <p:cNvSpPr>
            <a:spLocks noGrp="1"/>
          </p:cNvSpPr>
          <p:nvPr>
            <p:ph type="title"/>
          </p:nvPr>
        </p:nvSpPr>
        <p:spPr>
          <a:xfrm>
            <a:off x="278824" y="866889"/>
            <a:ext cx="4180160" cy="3706834"/>
          </a:xfrm>
        </p:spPr>
        <p:txBody>
          <a:bodyPr anchor="ctr">
            <a:noAutofit/>
          </a:bodyPr>
          <a:lstStyle/>
          <a:p>
            <a:pPr marL="0" marR="0">
              <a:spcBef>
                <a:spcPts val="0"/>
              </a:spcBef>
              <a:spcAft>
                <a:spcPts val="800"/>
              </a:spcAft>
            </a:pPr>
            <a:r>
              <a:rPr lang="en-US"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Outcomes of the 5-Step Method in a New Zealand </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Not-For-Profit Organisation</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picture containing graphical user interface&#10;&#10;Description automatically generated">
            <a:extLst>
              <a:ext uri="{FF2B5EF4-FFF2-40B4-BE49-F238E27FC236}">
                <a16:creationId xmlns:a16="http://schemas.microsoft.com/office/drawing/2014/main" id="{C93EB4EE-26B9-4235-3C01-63BA146B6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290" y="4136226"/>
            <a:ext cx="1931775" cy="1931775"/>
          </a:xfrm>
          <a:prstGeom prst="rect">
            <a:avLst/>
          </a:prstGeom>
        </p:spPr>
      </p:pic>
      <p:sp>
        <p:nvSpPr>
          <p:cNvPr id="5" name="TextBox 4">
            <a:extLst>
              <a:ext uri="{FF2B5EF4-FFF2-40B4-BE49-F238E27FC236}">
                <a16:creationId xmlns:a16="http://schemas.microsoft.com/office/drawing/2014/main" id="{4C8021CE-45D7-BA62-CA2C-42708D88F236}"/>
              </a:ext>
            </a:extLst>
          </p:cNvPr>
          <p:cNvSpPr txBox="1"/>
          <p:nvPr/>
        </p:nvSpPr>
        <p:spPr>
          <a:xfrm>
            <a:off x="5378438" y="829457"/>
            <a:ext cx="5518523" cy="1446550"/>
          </a:xfrm>
          <a:prstGeom prst="rect">
            <a:avLst/>
          </a:prstGeom>
          <a:noFill/>
        </p:spPr>
        <p:txBody>
          <a:bodyPr wrap="square" rtlCol="0">
            <a:spAutoFit/>
          </a:bodyPr>
          <a:lstStyle/>
          <a:p>
            <a:r>
              <a:rPr lang="en-US" sz="4400" b="1"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The Value of Data to Inform Practice</a:t>
            </a:r>
            <a:endParaRPr lang="en-US" sz="4400" b="1" dirty="0">
              <a:solidFill>
                <a:schemeClr val="tx2"/>
              </a:solidFill>
            </a:endParaRPr>
          </a:p>
        </p:txBody>
      </p:sp>
      <p:sp>
        <p:nvSpPr>
          <p:cNvPr id="6" name="Content Placeholder 2">
            <a:extLst>
              <a:ext uri="{FF2B5EF4-FFF2-40B4-BE49-F238E27FC236}">
                <a16:creationId xmlns:a16="http://schemas.microsoft.com/office/drawing/2014/main" id="{93588EBB-E94E-E72C-594C-611E3C4A7CFD}"/>
              </a:ext>
            </a:extLst>
          </p:cNvPr>
          <p:cNvSpPr txBox="1">
            <a:spLocks/>
          </p:cNvSpPr>
          <p:nvPr/>
        </p:nvSpPr>
        <p:spPr>
          <a:xfrm>
            <a:off x="7578411" y="4491191"/>
            <a:ext cx="4610538" cy="12218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Calibri" panose="020F0502020204030204" pitchFamily="34" charset="0"/>
                <a:cs typeface="Calibri" panose="020F0502020204030204" pitchFamily="34" charset="0"/>
              </a:rPr>
              <a:t>Dr Pauline Stewart</a:t>
            </a:r>
          </a:p>
          <a:p>
            <a:pPr marL="0" indent="0">
              <a:buFont typeface="Arial" panose="020B0604020202020204" pitchFamily="34" charset="0"/>
              <a:buNone/>
            </a:pPr>
            <a:r>
              <a:rPr lang="en-US" sz="2000" dirty="0" err="1">
                <a:latin typeface="Calibri" panose="020F0502020204030204" pitchFamily="34" charset="0"/>
                <a:cs typeface="Calibri" panose="020F0502020204030204" pitchFamily="34" charset="0"/>
              </a:rPr>
              <a:t>paulinestewart@fds.org.nz</a:t>
            </a:r>
            <a:endParaRPr lang="en-US" sz="20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2000" dirty="0" err="1">
                <a:latin typeface="Calibri" panose="020F0502020204030204" pitchFamily="34" charset="0"/>
                <a:cs typeface="Calibri" panose="020F0502020204030204" pitchFamily="34" charset="0"/>
              </a:rPr>
              <a:t>www.fds.org.nz</a:t>
            </a:r>
            <a:endParaRPr lang="en-US" sz="20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2000" dirty="0"/>
          </a:p>
        </p:txBody>
      </p:sp>
      <p:sp>
        <p:nvSpPr>
          <p:cNvPr id="11" name="TextBox 10">
            <a:extLst>
              <a:ext uri="{FF2B5EF4-FFF2-40B4-BE49-F238E27FC236}">
                <a16:creationId xmlns:a16="http://schemas.microsoft.com/office/drawing/2014/main" id="{1AE62DE8-6B61-BDC7-3690-2A85AE25AE25}"/>
              </a:ext>
            </a:extLst>
          </p:cNvPr>
          <p:cNvSpPr txBox="1"/>
          <p:nvPr/>
        </p:nvSpPr>
        <p:spPr>
          <a:xfrm>
            <a:off x="5404918" y="2879156"/>
            <a:ext cx="4707053"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Nga mihi </a:t>
            </a:r>
            <a:r>
              <a:rPr lang="en-US" sz="2400" dirty="0" err="1">
                <a:latin typeface="Calibri" panose="020F0502020204030204" pitchFamily="34" charset="0"/>
                <a:cs typeface="Calibri" panose="020F0502020204030204" pitchFamily="34" charset="0"/>
              </a:rPr>
              <a:t>nui</a:t>
            </a:r>
            <a:r>
              <a:rPr lang="en-US" sz="2400" dirty="0">
                <a:latin typeface="Calibri" panose="020F0502020204030204" pitchFamily="34" charset="0"/>
                <a:cs typeface="Calibri" panose="020F0502020204030204" pitchFamily="34" charset="0"/>
              </a:rPr>
              <a:t>. Thank you very much.</a:t>
            </a:r>
          </a:p>
          <a:p>
            <a:endParaRPr lang="en-US" sz="2400" dirty="0"/>
          </a:p>
        </p:txBody>
      </p:sp>
    </p:spTree>
    <p:extLst>
      <p:ext uri="{BB962C8B-B14F-4D97-AF65-F5344CB8AC3E}">
        <p14:creationId xmlns:p14="http://schemas.microsoft.com/office/powerpoint/2010/main" val="1651562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0C30F0-D63A-4BE8-03C7-53BE133FE666}"/>
              </a:ext>
            </a:extLst>
          </p:cNvPr>
          <p:cNvSpPr>
            <a:spLocks noGrp="1"/>
          </p:cNvSpPr>
          <p:nvPr>
            <p:ph type="title"/>
          </p:nvPr>
        </p:nvSpPr>
        <p:spPr>
          <a:xfrm>
            <a:off x="735458" y="778565"/>
            <a:ext cx="3739341" cy="5300870"/>
          </a:xfrm>
        </p:spPr>
        <p:txBody>
          <a:bodyPr>
            <a:noAutofit/>
          </a:bodyPr>
          <a:lstStyle/>
          <a:p>
            <a:r>
              <a:rPr lang="en-US" dirty="0">
                <a:latin typeface="Arial" panose="020B0604020202020204" pitchFamily="34" charset="0"/>
                <a:ea typeface="Calibri" panose="020F0502020204030204" pitchFamily="34" charset="0"/>
                <a:cs typeface="Times New Roman" panose="02020603050405020304" pitchFamily="18" charset="0"/>
              </a:rPr>
              <a:t>K</a:t>
            </a:r>
            <a:r>
              <a:rPr lang="en-US" dirty="0">
                <a:effectLst/>
                <a:latin typeface="Arial" panose="020B0604020202020204" pitchFamily="34" charset="0"/>
                <a:ea typeface="Calibri" panose="020F0502020204030204" pitchFamily="34" charset="0"/>
                <a:cs typeface="Times New Roman" panose="02020603050405020304" pitchFamily="18" charset="0"/>
              </a:rPr>
              <a:t>ey requirements for any programme offered to </a:t>
            </a:r>
            <a:br>
              <a:rPr lang="en-US" dirty="0">
                <a:effectLst/>
                <a:latin typeface="Arial" panose="020B0604020202020204" pitchFamily="34" charset="0"/>
                <a:ea typeface="Calibri" panose="020F0502020204030204" pitchFamily="34" charset="0"/>
                <a:cs typeface="Times New Roman" panose="02020603050405020304" pitchFamily="18" charset="0"/>
              </a:rPr>
            </a:br>
            <a:r>
              <a:rPr lang="en-US" dirty="0">
                <a:effectLst/>
                <a:latin typeface="Arial" panose="020B0604020202020204" pitchFamily="34" charset="0"/>
                <a:ea typeface="Calibri" panose="020F0502020204030204" pitchFamily="34" charset="0"/>
                <a:cs typeface="Times New Roman" panose="02020603050405020304" pitchFamily="18" charset="0"/>
              </a:rPr>
              <a:t>Impacted Family Members</a:t>
            </a:r>
            <a:endParaRPr lang="en-US" dirty="0"/>
          </a:p>
        </p:txBody>
      </p:sp>
      <p:sp>
        <p:nvSpPr>
          <p:cNvPr id="3" name="Content Placeholder 2">
            <a:extLst>
              <a:ext uri="{FF2B5EF4-FFF2-40B4-BE49-F238E27FC236}">
                <a16:creationId xmlns:a16="http://schemas.microsoft.com/office/drawing/2014/main" id="{E32D3E04-03B8-99AD-0A12-91627245AA50}"/>
              </a:ext>
            </a:extLst>
          </p:cNvPr>
          <p:cNvSpPr>
            <a:spLocks noGrp="1"/>
          </p:cNvSpPr>
          <p:nvPr>
            <p:ph idx="1"/>
          </p:nvPr>
        </p:nvSpPr>
        <p:spPr>
          <a:xfrm>
            <a:off x="5817637" y="2001404"/>
            <a:ext cx="4723648" cy="2354840"/>
          </a:xfrm>
        </p:spPr>
        <p:txBody>
          <a:bodyPr>
            <a:normAutofit/>
          </a:bodyPr>
          <a:lstStyle/>
          <a:p>
            <a:pPr>
              <a:spcAft>
                <a:spcPts val="1200"/>
              </a:spcAft>
            </a:pPr>
            <a:r>
              <a:rPr lang="en-US" sz="2400" dirty="0">
                <a:latin typeface="Arial" panose="020B0604020202020204" pitchFamily="34" charset="0"/>
                <a:cs typeface="Arial" panose="020B0604020202020204" pitchFamily="34" charset="0"/>
              </a:rPr>
              <a:t>Culturally appropriate</a:t>
            </a:r>
          </a:p>
          <a:p>
            <a:pPr>
              <a:spcAft>
                <a:spcPts val="1200"/>
              </a:spcAft>
            </a:pPr>
            <a:r>
              <a:rPr lang="en-US" sz="2400" dirty="0">
                <a:latin typeface="Arial" panose="020B0604020202020204" pitchFamily="34" charset="0"/>
                <a:cs typeface="Arial" panose="020B0604020202020204" pitchFamily="34" charset="0"/>
              </a:rPr>
              <a:t>Accessible no matter where one lives in New Zealand </a:t>
            </a:r>
          </a:p>
          <a:p>
            <a:pPr>
              <a:spcAft>
                <a:spcPts val="1200"/>
              </a:spcAft>
            </a:pPr>
            <a:r>
              <a:rPr lang="en-US" sz="2400" dirty="0">
                <a:latin typeface="Arial" panose="020B0604020202020204" pitchFamily="34" charset="0"/>
                <a:cs typeface="Arial" panose="020B0604020202020204" pitchFamily="34" charset="0"/>
              </a:rPr>
              <a:t>Evidence-based </a:t>
            </a:r>
            <a:r>
              <a:rPr lang="en-US" sz="2400" i="1" dirty="0">
                <a:latin typeface="Arial" panose="020B0604020202020204" pitchFamily="34" charset="0"/>
                <a:cs typeface="Arial" panose="020B0604020202020204" pitchFamily="34" charset="0"/>
              </a:rPr>
              <a:t>with evaluation throughout </a:t>
            </a:r>
          </a:p>
        </p:txBody>
      </p:sp>
      <p:pic>
        <p:nvPicPr>
          <p:cNvPr id="6" name="Picture 5" descr="A picture containing screenshot, darkness, black, nature&#10;&#10;Description automatically generated">
            <a:extLst>
              <a:ext uri="{FF2B5EF4-FFF2-40B4-BE49-F238E27FC236}">
                <a16:creationId xmlns:a16="http://schemas.microsoft.com/office/drawing/2014/main" id="{38E515B3-872F-E547-70F3-21DBE2C30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540" y="2924636"/>
            <a:ext cx="9632379" cy="6806728"/>
          </a:xfrm>
          <a:prstGeom prst="rect">
            <a:avLst/>
          </a:prstGeom>
        </p:spPr>
      </p:pic>
    </p:spTree>
    <p:extLst>
      <p:ext uri="{BB962C8B-B14F-4D97-AF65-F5344CB8AC3E}">
        <p14:creationId xmlns:p14="http://schemas.microsoft.com/office/powerpoint/2010/main" val="321291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3270-10F3-6625-1090-C4F57937C3AF}"/>
              </a:ext>
            </a:extLst>
          </p:cNvPr>
          <p:cNvSpPr>
            <a:spLocks noGrp="1"/>
          </p:cNvSpPr>
          <p:nvPr>
            <p:ph type="title"/>
          </p:nvPr>
        </p:nvSpPr>
        <p:spPr>
          <a:xfrm>
            <a:off x="2110968" y="665506"/>
            <a:ext cx="7970062" cy="677108"/>
          </a:xfrm>
        </p:spPr>
        <p:txBody>
          <a:bodyPr>
            <a:normAutofit fontScale="90000"/>
          </a:bodyPr>
          <a:lstStyle/>
          <a:p>
            <a:pPr algn="ctr"/>
            <a:r>
              <a:rPr lang="en-US" dirty="0">
                <a:solidFill>
                  <a:schemeClr val="bg1"/>
                </a:solidFill>
              </a:rPr>
              <a:t>Questions</a:t>
            </a:r>
          </a:p>
        </p:txBody>
      </p:sp>
      <p:sp>
        <p:nvSpPr>
          <p:cNvPr id="3" name="Text Placeholder 2">
            <a:extLst>
              <a:ext uri="{FF2B5EF4-FFF2-40B4-BE49-F238E27FC236}">
                <a16:creationId xmlns:a16="http://schemas.microsoft.com/office/drawing/2014/main" id="{669B23BF-0779-0E0A-48B9-EBEEC4BF0EEE}"/>
              </a:ext>
            </a:extLst>
          </p:cNvPr>
          <p:cNvSpPr>
            <a:spLocks noGrp="1"/>
          </p:cNvSpPr>
          <p:nvPr>
            <p:ph idx="1"/>
          </p:nvPr>
        </p:nvSpPr>
        <p:spPr>
          <a:xfrm>
            <a:off x="2059941" y="1689861"/>
            <a:ext cx="8072119" cy="4461028"/>
          </a:xfrm>
        </p:spPr>
        <p:txBody>
          <a:bodyPr>
            <a:normAutofit/>
          </a:bodyPr>
          <a:lstStyle/>
          <a:p>
            <a:pPr marL="0" indent="0" algn="ctr">
              <a:buNone/>
            </a:pPr>
            <a:endParaRPr lang="en-US" sz="3200" dirty="0"/>
          </a:p>
          <a:p>
            <a:pPr marL="0" indent="0" algn="ctr">
              <a:buNone/>
            </a:pPr>
            <a:r>
              <a:rPr lang="en-US" sz="2400" dirty="0"/>
              <a:t>Nga mihi nui   Thank You Very Much</a:t>
            </a:r>
          </a:p>
          <a:p>
            <a:pPr marL="0" indent="0" algn="ctr">
              <a:buNone/>
            </a:pPr>
            <a:endParaRPr lang="en-US" sz="3200" dirty="0"/>
          </a:p>
          <a:p>
            <a:pPr marL="0" indent="0" algn="ctr">
              <a:buNone/>
            </a:pPr>
            <a:endParaRPr lang="en-US" sz="3200" dirty="0"/>
          </a:p>
          <a:p>
            <a:pPr marL="0" indent="0" algn="ctr">
              <a:buNone/>
            </a:pPr>
            <a:r>
              <a:rPr lang="en-US" sz="3200" dirty="0"/>
              <a:t>Dr Pauline Stewart</a:t>
            </a:r>
          </a:p>
          <a:p>
            <a:pPr marL="0" indent="0" algn="ctr">
              <a:buNone/>
            </a:pPr>
            <a:r>
              <a:rPr lang="en-US" sz="3200" dirty="0">
                <a:hlinkClick r:id="rId2"/>
              </a:rPr>
              <a:t>paulinestewart@fds.org.nz</a:t>
            </a:r>
            <a:endParaRPr lang="en-US" sz="3200" dirty="0"/>
          </a:p>
          <a:p>
            <a:pPr marL="0" indent="0" algn="ctr">
              <a:buNone/>
            </a:pPr>
            <a:r>
              <a:rPr lang="en-US" sz="3200" dirty="0"/>
              <a:t>www.fds.org.nz</a:t>
            </a:r>
            <a:endParaRPr lang="en-NZ" sz="3200" dirty="0"/>
          </a:p>
          <a:p>
            <a:endParaRPr lang="en-US" sz="2000" dirty="0"/>
          </a:p>
        </p:txBody>
      </p:sp>
      <p:pic>
        <p:nvPicPr>
          <p:cNvPr id="4" name="Picture 3">
            <a:extLst>
              <a:ext uri="{FF2B5EF4-FFF2-40B4-BE49-F238E27FC236}">
                <a16:creationId xmlns:a16="http://schemas.microsoft.com/office/drawing/2014/main" id="{A9A44F18-7B1F-F132-42DF-2AE7CD2DF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6150889"/>
            <a:ext cx="1905000" cy="381000"/>
          </a:xfrm>
          <a:prstGeom prst="rect">
            <a:avLst/>
          </a:prstGeom>
        </p:spPr>
      </p:pic>
      <p:sp>
        <p:nvSpPr>
          <p:cNvPr id="5" name="Rectangle 4">
            <a:extLst>
              <a:ext uri="{FF2B5EF4-FFF2-40B4-BE49-F238E27FC236}">
                <a16:creationId xmlns:a16="http://schemas.microsoft.com/office/drawing/2014/main" id="{21F83333-7EBE-BADB-730F-80AB7D4B79E8}"/>
              </a:ext>
            </a:extLst>
          </p:cNvPr>
          <p:cNvSpPr/>
          <p:nvPr/>
        </p:nvSpPr>
        <p:spPr>
          <a:xfrm>
            <a:off x="1752600" y="318259"/>
            <a:ext cx="8686800" cy="6400800"/>
          </a:xfrm>
          <a:prstGeom prst="rect">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5888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64335A-0F3D-A3E0-C27C-020F10C251A3}"/>
              </a:ext>
            </a:extLst>
          </p:cNvPr>
          <p:cNvSpPr>
            <a:spLocks noGrp="1"/>
          </p:cNvSpPr>
          <p:nvPr>
            <p:ph type="title"/>
          </p:nvPr>
        </p:nvSpPr>
        <p:spPr>
          <a:xfrm>
            <a:off x="1135329" y="406813"/>
            <a:ext cx="9392421" cy="653787"/>
          </a:xfrm>
        </p:spPr>
        <p:txBody>
          <a:bodyPr>
            <a:noAutofit/>
          </a:bodyPr>
          <a:lstStyle/>
          <a:p>
            <a:r>
              <a:rPr lang="en-NZ" dirty="0">
                <a:latin typeface="Arial" panose="020B0604020202020204" pitchFamily="34" charset="0"/>
                <a:cs typeface="Arial" panose="020B0604020202020204" pitchFamily="34" charset="0"/>
              </a:rPr>
              <a:t>Omnibus Survey</a:t>
            </a:r>
            <a:endParaRPr lang="en-NZ" i="1" dirty="0">
              <a:latin typeface="Arial" panose="020B0604020202020204" pitchFamily="34" charset="0"/>
              <a:cs typeface="Arial" panose="020B0604020202020204" pitchFamily="34" charset="0"/>
            </a:endParaRPr>
          </a:p>
        </p:txBody>
      </p:sp>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screenshot, darkness, black, nature&#10;&#10;Description automatically generated">
            <a:extLst>
              <a:ext uri="{FF2B5EF4-FFF2-40B4-BE49-F238E27FC236}">
                <a16:creationId xmlns:a16="http://schemas.microsoft.com/office/drawing/2014/main" id="{28F3B3AB-EB39-A57F-FDD8-970D67FD1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643" y="2937480"/>
            <a:ext cx="9632379" cy="6806728"/>
          </a:xfrm>
          <a:prstGeom prst="rect">
            <a:avLst/>
          </a:prstGeom>
        </p:spPr>
      </p:pic>
      <p:sp>
        <p:nvSpPr>
          <p:cNvPr id="4" name="TextBox 3">
            <a:extLst>
              <a:ext uri="{FF2B5EF4-FFF2-40B4-BE49-F238E27FC236}">
                <a16:creationId xmlns:a16="http://schemas.microsoft.com/office/drawing/2014/main" id="{20FBFADD-E4FE-39FC-1D4B-8C20E86975C4}"/>
              </a:ext>
            </a:extLst>
          </p:cNvPr>
          <p:cNvSpPr txBox="1"/>
          <p:nvPr/>
        </p:nvSpPr>
        <p:spPr>
          <a:xfrm>
            <a:off x="1135329" y="1030917"/>
            <a:ext cx="9632379" cy="923330"/>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February 2020</a:t>
            </a:r>
          </a:p>
          <a:p>
            <a:r>
              <a:rPr lang="en-US" sz="1800" dirty="0">
                <a:latin typeface="Arial" panose="020B0604020202020204" pitchFamily="34" charset="0"/>
                <a:cs typeface="Arial" panose="020B0604020202020204" pitchFamily="34" charset="0"/>
              </a:rPr>
              <a:t>1,001 respondents aged 18-65+ in New Zealand</a:t>
            </a:r>
          </a:p>
          <a:p>
            <a:endParaRPr lang="en-US" dirty="0"/>
          </a:p>
        </p:txBody>
      </p:sp>
      <p:pic>
        <p:nvPicPr>
          <p:cNvPr id="5" name="Picture 4" descr="A picture containing person, dark&#10;&#10;Description automatically generated">
            <a:extLst>
              <a:ext uri="{FF2B5EF4-FFF2-40B4-BE49-F238E27FC236}">
                <a16:creationId xmlns:a16="http://schemas.microsoft.com/office/drawing/2014/main" id="{E64FFD90-AC40-932E-BCBD-764F97C38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2627" y="1697061"/>
            <a:ext cx="5739643" cy="5739643"/>
          </a:xfrm>
          <a:prstGeom prst="rect">
            <a:avLst/>
          </a:prstGeom>
        </p:spPr>
      </p:pic>
      <p:sp>
        <p:nvSpPr>
          <p:cNvPr id="6" name="Content Placeholder 2">
            <a:extLst>
              <a:ext uri="{FF2B5EF4-FFF2-40B4-BE49-F238E27FC236}">
                <a16:creationId xmlns:a16="http://schemas.microsoft.com/office/drawing/2014/main" id="{8E899EFF-AEFB-52E5-79DB-64803E1F6B77}"/>
              </a:ext>
            </a:extLst>
          </p:cNvPr>
          <p:cNvSpPr txBox="1">
            <a:spLocks/>
          </p:cNvSpPr>
          <p:nvPr/>
        </p:nvSpPr>
        <p:spPr>
          <a:xfrm>
            <a:off x="4360451" y="1949015"/>
            <a:ext cx="6906491" cy="338475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pPr>
            <a:r>
              <a:rPr lang="en-NZ" sz="2400" dirty="0"/>
              <a:t>Over </a:t>
            </a:r>
            <a:r>
              <a:rPr lang="en-NZ" sz="2400" dirty="0">
                <a:solidFill>
                  <a:srgbClr val="FF0000"/>
                </a:solidFill>
              </a:rPr>
              <a:t>41%</a:t>
            </a:r>
            <a:r>
              <a:rPr lang="en-NZ" sz="2400" dirty="0"/>
              <a:t> impacted by the </a:t>
            </a:r>
            <a:r>
              <a:rPr lang="en-NZ" sz="2400" b="1" i="1" dirty="0">
                <a:solidFill>
                  <a:srgbClr val="FF0000"/>
                </a:solidFill>
              </a:rPr>
              <a:t>alcohol use </a:t>
            </a:r>
            <a:r>
              <a:rPr lang="en-NZ" sz="2400" dirty="0"/>
              <a:t>of a family member or close friend. </a:t>
            </a:r>
          </a:p>
          <a:p>
            <a:pPr>
              <a:spcBef>
                <a:spcPts val="1200"/>
              </a:spcBef>
              <a:spcAft>
                <a:spcPts val="1200"/>
              </a:spcAft>
            </a:pPr>
            <a:r>
              <a:rPr lang="en-NZ" sz="2400" dirty="0"/>
              <a:t>Over </a:t>
            </a:r>
            <a:r>
              <a:rPr lang="en-NZ" sz="2400" dirty="0">
                <a:solidFill>
                  <a:srgbClr val="FF0000"/>
                </a:solidFill>
              </a:rPr>
              <a:t>29%</a:t>
            </a:r>
            <a:r>
              <a:rPr lang="en-NZ" sz="2400" dirty="0"/>
              <a:t> impacted by the </a:t>
            </a:r>
            <a:r>
              <a:rPr lang="en-NZ" sz="2400" b="1" i="1" dirty="0">
                <a:solidFill>
                  <a:srgbClr val="FF0000"/>
                </a:solidFill>
              </a:rPr>
              <a:t>other drug use</a:t>
            </a:r>
            <a:r>
              <a:rPr lang="en-NZ" sz="2400" dirty="0">
                <a:solidFill>
                  <a:srgbClr val="FF0000"/>
                </a:solidFill>
              </a:rPr>
              <a:t> </a:t>
            </a:r>
            <a:r>
              <a:rPr lang="en-NZ" sz="2400" dirty="0"/>
              <a:t>of a family member or close friend.</a:t>
            </a:r>
          </a:p>
        </p:txBody>
      </p:sp>
    </p:spTree>
    <p:extLst>
      <p:ext uri="{BB962C8B-B14F-4D97-AF65-F5344CB8AC3E}">
        <p14:creationId xmlns:p14="http://schemas.microsoft.com/office/powerpoint/2010/main" val="2207353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9724D-CB17-03A6-3B59-F63D92979BB1}"/>
              </a:ext>
            </a:extLst>
          </p:cNvPr>
          <p:cNvSpPr>
            <a:spLocks noGrp="1"/>
          </p:cNvSpPr>
          <p:nvPr>
            <p:ph type="title"/>
          </p:nvPr>
        </p:nvSpPr>
        <p:spPr>
          <a:xfrm>
            <a:off x="1136822" y="609600"/>
            <a:ext cx="9733236" cy="1351472"/>
          </a:xfrm>
        </p:spPr>
        <p:txBody>
          <a:bodyPr>
            <a:normAutofit/>
          </a:bodyPr>
          <a:lstStyle/>
          <a:p>
            <a:pPr algn="ctr"/>
            <a:br>
              <a:rPr lang="en-US" sz="1400" dirty="0">
                <a:solidFill>
                  <a:schemeClr val="tx1">
                    <a:lumMod val="85000"/>
                    <a:lumOff val="15000"/>
                  </a:schemeClr>
                </a:solidFill>
              </a:rPr>
            </a:br>
            <a:r>
              <a:rPr lang="en-US" dirty="0">
                <a:solidFill>
                  <a:schemeClr val="tx1">
                    <a:lumMod val="85000"/>
                    <a:lumOff val="15000"/>
                  </a:schemeClr>
                </a:solidFill>
                <a:latin typeface="Arial" panose="020B0604020202020204" pitchFamily="34" charset="0"/>
                <a:cs typeface="Arial" panose="020B0604020202020204" pitchFamily="34" charset="0"/>
              </a:rPr>
              <a:t>University Research</a:t>
            </a:r>
            <a:br>
              <a:rPr lang="en-US" sz="1400" dirty="0">
                <a:solidFill>
                  <a:schemeClr val="tx1">
                    <a:lumMod val="85000"/>
                    <a:lumOff val="15000"/>
                  </a:schemeClr>
                </a:solidFill>
              </a:rPr>
            </a:br>
            <a:r>
              <a:rPr lang="en-US" sz="1400" dirty="0">
                <a:solidFill>
                  <a:schemeClr val="tx1">
                    <a:lumMod val="85000"/>
                    <a:lumOff val="15000"/>
                  </a:schemeClr>
                </a:solidFill>
              </a:rPr>
              <a:t>8 Universities in New Zealand: Published in 2022, 946 respondents</a:t>
            </a:r>
            <a:br>
              <a:rPr lang="en-US" sz="1400" dirty="0">
                <a:solidFill>
                  <a:schemeClr val="tx1">
                    <a:lumMod val="85000"/>
                    <a:lumOff val="15000"/>
                  </a:schemeClr>
                </a:solidFill>
              </a:rPr>
            </a:br>
            <a:endParaRPr lang="en-NZ" sz="14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174E5848-53CD-9605-D2EB-6C463C3FB8B1}"/>
              </a:ext>
            </a:extLst>
          </p:cNvPr>
          <p:cNvSpPr>
            <a:spLocks noGrp="1"/>
          </p:cNvSpPr>
          <p:nvPr>
            <p:ph idx="1"/>
          </p:nvPr>
        </p:nvSpPr>
        <p:spPr>
          <a:xfrm>
            <a:off x="3277456" y="2147357"/>
            <a:ext cx="5599416" cy="4101042"/>
          </a:xfrm>
        </p:spPr>
        <p:txBody>
          <a:bodyPr>
            <a:noAutofit/>
          </a:bodyPr>
          <a:lstStyle/>
          <a:p>
            <a:pPr marL="0" indent="0">
              <a:spcBef>
                <a:spcPts val="1200"/>
              </a:spcBef>
              <a:buNone/>
            </a:pPr>
            <a:r>
              <a:rPr lang="en-US" sz="2200" b="1" dirty="0">
                <a:solidFill>
                  <a:srgbClr val="FF0000"/>
                </a:solidFill>
                <a:latin typeface="Arial" panose="020B0604020202020204" pitchFamily="34" charset="0"/>
                <a:cs typeface="Arial" panose="020B0604020202020204" pitchFamily="34" charset="0"/>
              </a:rPr>
              <a:t>Alcohol</a:t>
            </a:r>
            <a:r>
              <a:rPr lang="en-US" sz="2200" b="1" dirty="0">
                <a:solidFill>
                  <a:schemeClr val="tx1">
                    <a:lumMod val="85000"/>
                    <a:lumOff val="15000"/>
                  </a:schemeClr>
                </a:solidFill>
                <a:latin typeface="Arial" panose="020B0604020202020204" pitchFamily="34" charset="0"/>
                <a:cs typeface="Arial" panose="020B0604020202020204" pitchFamily="34" charset="0"/>
              </a:rPr>
              <a:t>  	</a:t>
            </a:r>
            <a:r>
              <a:rPr lang="en-US" sz="2200" b="1" dirty="0">
                <a:solidFill>
                  <a:srgbClr val="FF0000"/>
                </a:solidFill>
                <a:latin typeface="Arial" panose="020B0604020202020204" pitchFamily="34" charset="0"/>
                <a:cs typeface="Arial" panose="020B0604020202020204" pitchFamily="34" charset="0"/>
              </a:rPr>
              <a:t>36.2%</a:t>
            </a:r>
            <a:r>
              <a:rPr lang="en-US" sz="2200" b="1" dirty="0">
                <a:solidFill>
                  <a:schemeClr val="tx1">
                    <a:lumMod val="85000"/>
                    <a:lumOff val="15000"/>
                  </a:schemeClr>
                </a:solidFill>
                <a:latin typeface="Arial" panose="020B0604020202020204" pitchFamily="34" charset="0"/>
                <a:cs typeface="Arial" panose="020B0604020202020204" pitchFamily="34" charset="0"/>
              </a:rPr>
              <a:t> Impacted      </a:t>
            </a:r>
          </a:p>
          <a:p>
            <a:pPr marL="0" indent="0">
              <a:spcBef>
                <a:spcPts val="1200"/>
              </a:spcBef>
              <a:buNone/>
            </a:pPr>
            <a:r>
              <a:rPr lang="en-US" sz="2200" b="1" dirty="0">
                <a:solidFill>
                  <a:srgbClr val="FF0000"/>
                </a:solidFill>
                <a:latin typeface="Arial" panose="020B0604020202020204" pitchFamily="34" charset="0"/>
                <a:cs typeface="Arial" panose="020B0604020202020204" pitchFamily="34" charset="0"/>
              </a:rPr>
              <a:t>Other Drugs   37.5%</a:t>
            </a:r>
            <a:r>
              <a:rPr lang="en-US" sz="2200" b="1" dirty="0">
                <a:solidFill>
                  <a:schemeClr val="tx1">
                    <a:lumMod val="85000"/>
                    <a:lumOff val="15000"/>
                  </a:schemeClr>
                </a:solidFill>
                <a:latin typeface="Arial" panose="020B0604020202020204" pitchFamily="34" charset="0"/>
                <a:cs typeface="Arial" panose="020B0604020202020204" pitchFamily="34" charset="0"/>
              </a:rPr>
              <a:t> Impacted</a:t>
            </a:r>
          </a:p>
          <a:p>
            <a:pPr marL="0" indent="0">
              <a:spcBef>
                <a:spcPts val="1200"/>
              </a:spcBef>
              <a:buNone/>
            </a:pPr>
            <a:endParaRPr lang="en-US" sz="2200" b="1" dirty="0">
              <a:solidFill>
                <a:schemeClr val="tx1">
                  <a:lumMod val="85000"/>
                  <a:lumOff val="15000"/>
                </a:schemeClr>
              </a:solidFill>
              <a:latin typeface="Arial" panose="020B0604020202020204" pitchFamily="34" charset="0"/>
              <a:cs typeface="Arial" panose="020B0604020202020204" pitchFamily="34" charset="0"/>
            </a:endParaRPr>
          </a:p>
          <a:p>
            <a:pPr marL="0" indent="0">
              <a:spcBef>
                <a:spcPts val="1200"/>
              </a:spcBef>
              <a:buNone/>
            </a:pPr>
            <a:r>
              <a:rPr lang="en-US" sz="2200" b="1" dirty="0">
                <a:solidFill>
                  <a:schemeClr val="tx1">
                    <a:lumMod val="85000"/>
                    <a:lumOff val="15000"/>
                  </a:schemeClr>
                </a:solidFill>
                <a:latin typeface="Arial" panose="020B0604020202020204" pitchFamily="34" charset="0"/>
                <a:cs typeface="Arial" panose="020B0604020202020204" pitchFamily="34" charset="0"/>
              </a:rPr>
              <a:t>Type of other drug use reported</a:t>
            </a:r>
          </a:p>
          <a:p>
            <a:pPr>
              <a:spcBef>
                <a:spcPts val="1200"/>
              </a:spcBef>
            </a:pPr>
            <a:r>
              <a:rPr lang="en-US" sz="2200" dirty="0">
                <a:solidFill>
                  <a:schemeClr val="tx1">
                    <a:lumMod val="85000"/>
                    <a:lumOff val="15000"/>
                  </a:schemeClr>
                </a:solidFill>
                <a:latin typeface="Arial" panose="020B0604020202020204" pitchFamily="34" charset="0"/>
                <a:cs typeface="Arial" panose="020B0604020202020204" pitchFamily="34" charset="0"/>
              </a:rPr>
              <a:t>Cannabis reported by </a:t>
            </a:r>
            <a:r>
              <a:rPr lang="en-US" sz="2200" b="1" dirty="0">
                <a:solidFill>
                  <a:schemeClr val="tx1">
                    <a:lumMod val="85000"/>
                    <a:lumOff val="15000"/>
                  </a:schemeClr>
                </a:solidFill>
                <a:latin typeface="Arial" panose="020B0604020202020204" pitchFamily="34" charset="0"/>
                <a:cs typeface="Arial" panose="020B0604020202020204" pitchFamily="34" charset="0"/>
              </a:rPr>
              <a:t>36%</a:t>
            </a:r>
          </a:p>
          <a:p>
            <a:pPr>
              <a:spcBef>
                <a:spcPts val="1200"/>
              </a:spcBef>
            </a:pPr>
            <a:r>
              <a:rPr lang="en-US" sz="2200" dirty="0">
                <a:solidFill>
                  <a:schemeClr val="tx1">
                    <a:lumMod val="85000"/>
                    <a:lumOff val="15000"/>
                  </a:schemeClr>
                </a:solidFill>
                <a:latin typeface="Arial" panose="020B0604020202020204" pitchFamily="34" charset="0"/>
                <a:cs typeface="Arial" panose="020B0604020202020204" pitchFamily="34" charset="0"/>
              </a:rPr>
              <a:t>Ecstasy (MDMA) reported by </a:t>
            </a:r>
            <a:r>
              <a:rPr lang="en-US" sz="2200" b="1" dirty="0">
                <a:solidFill>
                  <a:schemeClr val="tx1">
                    <a:lumMod val="85000"/>
                    <a:lumOff val="15000"/>
                  </a:schemeClr>
                </a:solidFill>
                <a:latin typeface="Arial" panose="020B0604020202020204" pitchFamily="34" charset="0"/>
                <a:cs typeface="Arial" panose="020B0604020202020204" pitchFamily="34" charset="0"/>
              </a:rPr>
              <a:t>29%</a:t>
            </a:r>
          </a:p>
          <a:p>
            <a:pPr>
              <a:spcBef>
                <a:spcPts val="1200"/>
              </a:spcBef>
            </a:pPr>
            <a:r>
              <a:rPr lang="en-US" sz="2200" dirty="0">
                <a:solidFill>
                  <a:schemeClr val="tx1">
                    <a:lumMod val="85000"/>
                    <a:lumOff val="15000"/>
                  </a:schemeClr>
                </a:solidFill>
                <a:latin typeface="Arial" panose="020B0604020202020204" pitchFamily="34" charset="0"/>
                <a:cs typeface="Arial" panose="020B0604020202020204" pitchFamily="34" charset="0"/>
              </a:rPr>
              <a:t>Prescription Medication reported by </a:t>
            </a:r>
            <a:r>
              <a:rPr lang="en-US" sz="2200" b="1" dirty="0">
                <a:solidFill>
                  <a:schemeClr val="tx1">
                    <a:lumMod val="85000"/>
                    <a:lumOff val="15000"/>
                  </a:schemeClr>
                </a:solidFill>
                <a:latin typeface="Arial" panose="020B0604020202020204" pitchFamily="34" charset="0"/>
                <a:cs typeface="Arial" panose="020B0604020202020204" pitchFamily="34" charset="0"/>
              </a:rPr>
              <a:t>12%</a:t>
            </a:r>
          </a:p>
          <a:p>
            <a:pPr>
              <a:spcBef>
                <a:spcPts val="1200"/>
              </a:spcBef>
            </a:pPr>
            <a:r>
              <a:rPr lang="en-US" sz="2200" dirty="0">
                <a:solidFill>
                  <a:schemeClr val="tx1">
                    <a:lumMod val="85000"/>
                    <a:lumOff val="15000"/>
                  </a:schemeClr>
                </a:solidFill>
                <a:latin typeface="Arial" panose="020B0604020202020204" pitchFamily="34" charset="0"/>
                <a:cs typeface="Arial" panose="020B0604020202020204" pitchFamily="34" charset="0"/>
              </a:rPr>
              <a:t>Methamphetamine reported by </a:t>
            </a:r>
            <a:r>
              <a:rPr lang="en-US" sz="2200" b="1" dirty="0">
                <a:solidFill>
                  <a:schemeClr val="tx1">
                    <a:lumMod val="85000"/>
                    <a:lumOff val="15000"/>
                  </a:schemeClr>
                </a:solidFill>
                <a:latin typeface="Arial" panose="020B0604020202020204" pitchFamily="34" charset="0"/>
                <a:cs typeface="Arial" panose="020B0604020202020204" pitchFamily="34" charset="0"/>
              </a:rPr>
              <a:t>7%                       </a:t>
            </a:r>
          </a:p>
          <a:p>
            <a:endParaRPr lang="en-NZ" sz="2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7" name="Picture 6" descr="A close-up of a hand&#10;&#10;Description automatically generated with medium confidence">
            <a:extLst>
              <a:ext uri="{FF2B5EF4-FFF2-40B4-BE49-F238E27FC236}">
                <a16:creationId xmlns:a16="http://schemas.microsoft.com/office/drawing/2014/main" id="{6D15213E-08B9-E6AB-702F-74945298C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 y="1679825"/>
            <a:ext cx="5189845" cy="5189845"/>
          </a:xfrm>
          <a:prstGeom prst="rect">
            <a:avLst/>
          </a:prstGeom>
        </p:spPr>
      </p:pic>
      <p:pic>
        <p:nvPicPr>
          <p:cNvPr id="8" name="Picture 7" descr="A person holding a cigarette&#10;&#10;Description automatically generated with low confidence">
            <a:extLst>
              <a:ext uri="{FF2B5EF4-FFF2-40B4-BE49-F238E27FC236}">
                <a16:creationId xmlns:a16="http://schemas.microsoft.com/office/drawing/2014/main" id="{94FB2352-7C02-32D1-168F-BC02D0604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69" y="-11670"/>
            <a:ext cx="5189845" cy="5189845"/>
          </a:xfrm>
          <a:prstGeom prst="rect">
            <a:avLst/>
          </a:prstGeom>
        </p:spPr>
      </p:pic>
      <p:pic>
        <p:nvPicPr>
          <p:cNvPr id="9" name="Picture 8" descr="A picture containing screenshot, darkness, black, nature&#10;&#10;Description automatically generated">
            <a:extLst>
              <a:ext uri="{FF2B5EF4-FFF2-40B4-BE49-F238E27FC236}">
                <a16:creationId xmlns:a16="http://schemas.microsoft.com/office/drawing/2014/main" id="{5551D4AD-AB83-79CC-5DC4-62BF3A5D6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540" y="2924636"/>
            <a:ext cx="9632379" cy="6806728"/>
          </a:xfrm>
          <a:prstGeom prst="rect">
            <a:avLst/>
          </a:prstGeom>
        </p:spPr>
      </p:pic>
    </p:spTree>
    <p:extLst>
      <p:ext uri="{BB962C8B-B14F-4D97-AF65-F5344CB8AC3E}">
        <p14:creationId xmlns:p14="http://schemas.microsoft.com/office/powerpoint/2010/main" val="4126985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C896AC-BC3B-62E0-D262-01031E204FB2}"/>
              </a:ext>
            </a:extLst>
          </p:cNvPr>
          <p:cNvSpPr>
            <a:spLocks noGrp="1"/>
          </p:cNvSpPr>
          <p:nvPr>
            <p:ph type="title"/>
          </p:nvPr>
        </p:nvSpPr>
        <p:spPr>
          <a:xfrm>
            <a:off x="709684" y="1562100"/>
            <a:ext cx="3795642" cy="3733800"/>
          </a:xfrm>
        </p:spPr>
        <p:txBody>
          <a:bodyPr>
            <a:normAutofit/>
          </a:bodyPr>
          <a:lstStyle/>
          <a:p>
            <a:r>
              <a:rPr lang="en-US" dirty="0">
                <a:solidFill>
                  <a:schemeClr val="tx1">
                    <a:lumMod val="85000"/>
                    <a:lumOff val="15000"/>
                  </a:schemeClr>
                </a:solidFill>
                <a:latin typeface="Arial" panose="020B0604020202020204" pitchFamily="34" charset="0"/>
                <a:cs typeface="Arial" panose="020B0604020202020204" pitchFamily="34" charset="0"/>
              </a:rPr>
              <a:t>What Can Data Tell Us? </a:t>
            </a:r>
          </a:p>
        </p:txBody>
      </p:sp>
      <p:sp>
        <p:nvSpPr>
          <p:cNvPr id="3" name="Content Placeholder 2">
            <a:extLst>
              <a:ext uri="{FF2B5EF4-FFF2-40B4-BE49-F238E27FC236}">
                <a16:creationId xmlns:a16="http://schemas.microsoft.com/office/drawing/2014/main" id="{B88672CB-AF34-3BFE-1333-690D0A8A0D39}"/>
              </a:ext>
            </a:extLst>
          </p:cNvPr>
          <p:cNvSpPr>
            <a:spLocks noGrp="1"/>
          </p:cNvSpPr>
          <p:nvPr>
            <p:ph idx="1"/>
          </p:nvPr>
        </p:nvSpPr>
        <p:spPr>
          <a:xfrm>
            <a:off x="5387546" y="733424"/>
            <a:ext cx="6232526" cy="5852311"/>
          </a:xfrm>
        </p:spPr>
        <p:txBody>
          <a:bodyPr anchor="ctr">
            <a:normAutofit/>
          </a:bodyPr>
          <a:lstStyle/>
          <a:p>
            <a:pPr marL="0" marR="0" lvl="0" indent="0">
              <a:spcAft>
                <a:spcPts val="1200"/>
              </a:spcAft>
              <a:buNone/>
            </a:pPr>
            <a:r>
              <a:rPr lang="en-US" sz="1800" i="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Data tells us about…</a:t>
            </a:r>
          </a:p>
          <a:p>
            <a:pPr marL="342900" marR="0" lvl="0" indent="-342900">
              <a:spcAft>
                <a:spcPts val="1200"/>
              </a:spcAft>
              <a:buFont typeface="Symbol" panose="05050102010706020507" pitchFamily="18" charset="2"/>
              <a:buChar char=""/>
            </a:pPr>
            <a:r>
              <a:rPr lang="en-US" sz="18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The success of the 5-Step programmes we provide for Impacted Family Members</a:t>
            </a:r>
          </a:p>
          <a:p>
            <a:pPr marL="342900" marR="0" lvl="0" indent="-342900">
              <a:spcAft>
                <a:spcPts val="1200"/>
              </a:spcAft>
              <a:buFont typeface="Symbol" panose="05050102010706020507" pitchFamily="18" charset="2"/>
              <a:buChar char=""/>
            </a:pPr>
            <a:r>
              <a:rPr lang="en-US" sz="18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The parts of the programme we need to do additional professional development on</a:t>
            </a:r>
          </a:p>
          <a:p>
            <a:pPr marL="342900" marR="0" lvl="0" indent="-342900">
              <a:spcAft>
                <a:spcPts val="1200"/>
              </a:spcAft>
              <a:buFont typeface="Symbol" panose="05050102010706020507" pitchFamily="18" charset="2"/>
              <a:buChar char=""/>
            </a:pPr>
            <a:r>
              <a:rPr lang="en-US" sz="18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H</a:t>
            </a:r>
            <a:r>
              <a:rPr lang="en-US" sz="18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ow well our Accredited Practitioners are serving the Impacted Family Members they work with</a:t>
            </a:r>
          </a:p>
          <a:p>
            <a:pPr marL="342900" marR="0" lvl="0" indent="-342900">
              <a:spcAft>
                <a:spcPts val="1200"/>
              </a:spcAft>
              <a:buFont typeface="Symbol" panose="05050102010706020507" pitchFamily="18" charset="2"/>
              <a:buChar char=""/>
            </a:pPr>
            <a:r>
              <a:rPr lang="en-US" sz="18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T</a:t>
            </a:r>
            <a:r>
              <a:rPr lang="en-US" sz="18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he reduction in family burden that has been achieved</a:t>
            </a:r>
          </a:p>
          <a:p>
            <a:pPr marL="342900" marR="0" lvl="0" indent="-342900">
              <a:spcAft>
                <a:spcPts val="1200"/>
              </a:spcAft>
              <a:buFont typeface="Symbol" panose="05050102010706020507" pitchFamily="18" charset="2"/>
              <a:buChar char=""/>
            </a:pPr>
            <a:r>
              <a:rPr lang="en-US" sz="18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T</a:t>
            </a:r>
            <a:r>
              <a:rPr lang="en-US" sz="18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he retention of Impacted Family Members over 5-6 psycho-educational counselling session</a:t>
            </a:r>
          </a:p>
          <a:p>
            <a:pPr marL="342900" marR="0" lvl="0" indent="-342900">
              <a:spcAft>
                <a:spcPts val="1200"/>
              </a:spcAft>
              <a:buFont typeface="Symbol" panose="05050102010706020507" pitchFamily="18" charset="2"/>
              <a:buChar char=""/>
            </a:pPr>
            <a:r>
              <a:rPr lang="en-US" sz="18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a:t>
            </a:r>
            <a:r>
              <a:rPr lang="en-US" sz="18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nd many other aspects of our service delivery to Impacted Family Members</a:t>
            </a:r>
          </a:p>
          <a:p>
            <a:pPr>
              <a:spcAft>
                <a:spcPts val="1200"/>
              </a:spcAft>
            </a:pPr>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6" name="Picture 5" descr="A picture containing screenshot, darkness, black, nature&#10;&#10;Description automatically generated">
            <a:extLst>
              <a:ext uri="{FF2B5EF4-FFF2-40B4-BE49-F238E27FC236}">
                <a16:creationId xmlns:a16="http://schemas.microsoft.com/office/drawing/2014/main" id="{3E24B9BD-F16D-B672-C040-F89969831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540" y="2924636"/>
            <a:ext cx="9632379" cy="6806728"/>
          </a:xfrm>
          <a:prstGeom prst="rect">
            <a:avLst/>
          </a:prstGeom>
        </p:spPr>
      </p:pic>
    </p:spTree>
    <p:extLst>
      <p:ext uri="{BB962C8B-B14F-4D97-AF65-F5344CB8AC3E}">
        <p14:creationId xmlns:p14="http://schemas.microsoft.com/office/powerpoint/2010/main" val="2647783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0A249C-4189-2C9D-8453-AE138C33BD16}"/>
              </a:ext>
            </a:extLst>
          </p:cNvPr>
          <p:cNvSpPr>
            <a:spLocks noGrp="1"/>
          </p:cNvSpPr>
          <p:nvPr>
            <p:ph type="title"/>
          </p:nvPr>
        </p:nvSpPr>
        <p:spPr>
          <a:xfrm>
            <a:off x="6096000" y="391379"/>
            <a:ext cx="4140014" cy="1330839"/>
          </a:xfrm>
        </p:spPr>
        <p:txBody>
          <a:bodyPr>
            <a:normAutofit/>
          </a:bodyPr>
          <a:lstStyle/>
          <a:p>
            <a:r>
              <a:rPr lang="en-US" dirty="0">
                <a:latin typeface="Arial" panose="020B0604020202020204" pitchFamily="34" charset="0"/>
                <a:cs typeface="Arial" panose="020B0604020202020204" pitchFamily="34" charset="0"/>
              </a:rPr>
              <a:t>Data Collection</a:t>
            </a:r>
          </a:p>
        </p:txBody>
      </p:sp>
      <p:pic>
        <p:nvPicPr>
          <p:cNvPr id="5" name="Picture 4" descr="Magnifying glass showing decling performance">
            <a:extLst>
              <a:ext uri="{FF2B5EF4-FFF2-40B4-BE49-F238E27FC236}">
                <a16:creationId xmlns:a16="http://schemas.microsoft.com/office/drawing/2014/main" id="{4A2925EA-1271-EFA2-3661-B91BC32E76EF}"/>
              </a:ext>
            </a:extLst>
          </p:cNvPr>
          <p:cNvPicPr>
            <a:picLocks noChangeAspect="1"/>
          </p:cNvPicPr>
          <p:nvPr/>
        </p:nvPicPr>
        <p:blipFill rotWithShape="1">
          <a:blip r:embed="rId2"/>
          <a:srcRect l="1130" r="31693" b="-1"/>
          <a:stretch/>
        </p:blipFill>
        <p:spPr>
          <a:xfrm>
            <a:off x="-113987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87901476-3C3B-4A8D-EBD0-A588217E8A19}"/>
              </a:ext>
            </a:extLst>
          </p:cNvPr>
          <p:cNvSpPr>
            <a:spLocks noGrp="1"/>
          </p:cNvSpPr>
          <p:nvPr>
            <p:ph idx="1"/>
          </p:nvPr>
        </p:nvSpPr>
        <p:spPr>
          <a:xfrm>
            <a:off x="6096000" y="1896879"/>
            <a:ext cx="5323582" cy="3908586"/>
          </a:xfrm>
        </p:spPr>
        <p:txBody>
          <a:bodyPr>
            <a:noAutofit/>
          </a:bodyPr>
          <a:lstStyle/>
          <a:p>
            <a:pPr>
              <a:spcAft>
                <a:spcPts val="1200"/>
              </a:spcAft>
            </a:pPr>
            <a:r>
              <a:rPr lang="en-US" sz="2200" dirty="0">
                <a:latin typeface="Arial" panose="020B0604020202020204" pitchFamily="34" charset="0"/>
                <a:cs typeface="Arial" panose="020B0604020202020204" pitchFamily="34" charset="0"/>
              </a:rPr>
              <a:t>Family Member Questionnaire – Step 1</a:t>
            </a:r>
          </a:p>
          <a:p>
            <a:pPr>
              <a:spcAft>
                <a:spcPts val="1200"/>
              </a:spcAft>
            </a:pPr>
            <a:r>
              <a:rPr lang="en-US" sz="2200" dirty="0">
                <a:latin typeface="Arial" panose="020B0604020202020204" pitchFamily="34" charset="0"/>
                <a:cs typeface="Arial" panose="020B0604020202020204" pitchFamily="34" charset="0"/>
              </a:rPr>
              <a:t>Family Member Questionnaire – Step 5</a:t>
            </a:r>
          </a:p>
          <a:p>
            <a:pPr>
              <a:spcAft>
                <a:spcPts val="1200"/>
              </a:spcAft>
            </a:pPr>
            <a:r>
              <a:rPr lang="en-US" sz="2200" dirty="0">
                <a:latin typeface="Arial" panose="020B0604020202020204" pitchFamily="34" charset="0"/>
                <a:cs typeface="Arial" panose="020B0604020202020204" pitchFamily="34" charset="0"/>
              </a:rPr>
              <a:t>5 Step Demographic Data </a:t>
            </a:r>
          </a:p>
          <a:p>
            <a:pPr>
              <a:spcAft>
                <a:spcPts val="1200"/>
              </a:spcAft>
            </a:pPr>
            <a:r>
              <a:rPr lang="en-US" sz="2200" dirty="0">
                <a:latin typeface="Arial" panose="020B0604020202020204" pitchFamily="34" charset="0"/>
                <a:cs typeface="Arial" panose="020B0604020202020204" pitchFamily="34" charset="0"/>
              </a:rPr>
              <a:t>Online Evaluation Survey at completion of 5-Step Programme</a:t>
            </a:r>
          </a:p>
          <a:p>
            <a:pPr>
              <a:spcAft>
                <a:spcPts val="1200"/>
              </a:spcAft>
            </a:pPr>
            <a:r>
              <a:rPr lang="en-US" sz="2200" dirty="0">
                <a:latin typeface="Arial" panose="020B0604020202020204" pitchFamily="34" charset="0"/>
                <a:cs typeface="Arial" panose="020B0604020202020204" pitchFamily="34" charset="0"/>
              </a:rPr>
              <a:t>Online Evaluation Survey 3 months after 5-Step Completion</a:t>
            </a:r>
          </a:p>
        </p:txBody>
      </p:sp>
      <p:pic>
        <p:nvPicPr>
          <p:cNvPr id="4" name="Picture 3" descr="A picture containing screenshot, darkness, black, nature&#10;&#10;Description automatically generated">
            <a:extLst>
              <a:ext uri="{FF2B5EF4-FFF2-40B4-BE49-F238E27FC236}">
                <a16:creationId xmlns:a16="http://schemas.microsoft.com/office/drawing/2014/main" id="{4023E608-1EB4-D102-5140-0A40695B3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540" y="2924636"/>
            <a:ext cx="9632379" cy="6806728"/>
          </a:xfrm>
          <a:prstGeom prst="rect">
            <a:avLst/>
          </a:prstGeom>
        </p:spPr>
      </p:pic>
    </p:spTree>
    <p:extLst>
      <p:ext uri="{BB962C8B-B14F-4D97-AF65-F5344CB8AC3E}">
        <p14:creationId xmlns:p14="http://schemas.microsoft.com/office/powerpoint/2010/main" val="1047462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64335A-0F3D-A3E0-C27C-020F10C251A3}"/>
              </a:ext>
            </a:extLst>
          </p:cNvPr>
          <p:cNvSpPr>
            <a:spLocks noGrp="1"/>
          </p:cNvSpPr>
          <p:nvPr>
            <p:ph type="title"/>
          </p:nvPr>
        </p:nvSpPr>
        <p:spPr>
          <a:xfrm>
            <a:off x="1137034" y="609597"/>
            <a:ext cx="9392421" cy="653787"/>
          </a:xfrm>
        </p:spPr>
        <p:txBody>
          <a:bodyPr>
            <a:noAutofit/>
          </a:bodyPr>
          <a:lstStyle/>
          <a:p>
            <a:r>
              <a:rPr lang="en-NZ" b="1" dirty="0">
                <a:latin typeface="Arial" panose="020B0604020202020204" pitchFamily="34" charset="0"/>
                <a:cs typeface="Arial" panose="020B0604020202020204" pitchFamily="34" charset="0"/>
              </a:rPr>
              <a:t>Demographic Data</a:t>
            </a:r>
            <a:br>
              <a:rPr lang="en-NZ" b="1" dirty="0">
                <a:latin typeface="Arial" panose="020B0604020202020204" pitchFamily="34" charset="0"/>
                <a:cs typeface="Arial" panose="020B0604020202020204" pitchFamily="34" charset="0"/>
              </a:rPr>
            </a:br>
            <a:r>
              <a:rPr lang="en-NZ" i="1" dirty="0">
                <a:latin typeface="Arial" panose="020B0604020202020204" pitchFamily="34" charset="0"/>
                <a:cs typeface="Arial" panose="020B0604020202020204" pitchFamily="34" charset="0"/>
              </a:rPr>
              <a:t>Completed 5-Step Programmes</a:t>
            </a:r>
          </a:p>
        </p:txBody>
      </p:sp>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5" name="Content Placeholder 3">
            <a:extLst>
              <a:ext uri="{FF2B5EF4-FFF2-40B4-BE49-F238E27FC236}">
                <a16:creationId xmlns:a16="http://schemas.microsoft.com/office/drawing/2014/main" id="{45F8CF08-0C42-9C56-4709-E33BC4A4416F}"/>
              </a:ext>
            </a:extLst>
          </p:cNvPr>
          <p:cNvGraphicFramePr>
            <a:graphicFrameLocks/>
          </p:cNvGraphicFramePr>
          <p:nvPr>
            <p:extLst>
              <p:ext uri="{D42A27DB-BD31-4B8C-83A1-F6EECF244321}">
                <p14:modId xmlns:p14="http://schemas.microsoft.com/office/powerpoint/2010/main" val="3239672814"/>
              </p:ext>
            </p:extLst>
          </p:nvPr>
        </p:nvGraphicFramePr>
        <p:xfrm>
          <a:off x="1137034" y="1940438"/>
          <a:ext cx="10340591" cy="5899416"/>
        </p:xfrm>
        <a:graphic>
          <a:graphicData uri="http://schemas.openxmlformats.org/drawingml/2006/table">
            <a:tbl>
              <a:tblPr firstRow="1" firstCol="1" bandRow="1">
                <a:noFill/>
                <a:tableStyleId>{5C22544A-7EE6-4342-B048-85BDC9FD1C3A}</a:tableStyleId>
              </a:tblPr>
              <a:tblGrid>
                <a:gridCol w="10340591">
                  <a:extLst>
                    <a:ext uri="{9D8B030D-6E8A-4147-A177-3AD203B41FA5}">
                      <a16:colId xmlns:a16="http://schemas.microsoft.com/office/drawing/2014/main" val="4291239765"/>
                    </a:ext>
                  </a:extLst>
                </a:gridCol>
              </a:tblGrid>
              <a:tr h="546581">
                <a:tc>
                  <a:txBody>
                    <a:bodyPr/>
                    <a:lstStyle/>
                    <a:p>
                      <a:pPr algn="l">
                        <a:lnSpc>
                          <a:spcPct val="107000"/>
                        </a:lnSpc>
                        <a:spcAft>
                          <a:spcPts val="800"/>
                        </a:spcAft>
                      </a:pPr>
                      <a:endParaRPr lang="en-NZ" sz="2000" b="1" cap="none" spc="0" dirty="0">
                        <a:solidFill>
                          <a:schemeClr val="tx1">
                            <a:lumMod val="75000"/>
                            <a:lumOff val="25000"/>
                          </a:schemeClr>
                        </a:solidFill>
                        <a:latin typeface="Arial" panose="020B0604020202020204" pitchFamily="34" charset="0"/>
                        <a:cs typeface="Arial" panose="020B0604020202020204" pitchFamily="34" charset="0"/>
                      </a:endParaRPr>
                    </a:p>
                  </a:txBody>
                  <a:tcPr marL="150687" marR="90412" marT="90412" marB="90412"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791740319"/>
                  </a:ext>
                </a:extLst>
              </a:tr>
              <a:tr h="41503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cap="none" spc="0" dirty="0">
                          <a:solidFill>
                            <a:schemeClr val="tx1">
                              <a:lumMod val="75000"/>
                              <a:lumOff val="25000"/>
                            </a:schemeClr>
                          </a:solidFill>
                          <a:latin typeface="Arial" panose="020B0604020202020204" pitchFamily="34" charset="0"/>
                          <a:cs typeface="Arial" panose="020B0604020202020204" pitchFamily="34" charset="0"/>
                        </a:rPr>
                        <a:t>Average Age of Impacted Family Member                     52 years</a:t>
                      </a:r>
                      <a:endParaRPr lang="en-NZ" sz="2000" b="1" cap="none" spc="0" dirty="0">
                        <a:solidFill>
                          <a:schemeClr val="tx1">
                            <a:lumMod val="75000"/>
                            <a:lumOff val="25000"/>
                          </a:schemeClr>
                        </a:solidFill>
                        <a:latin typeface="Arial" panose="020B0604020202020204" pitchFamily="34" charset="0"/>
                        <a:cs typeface="Arial" panose="020B0604020202020204" pitchFamily="34" charset="0"/>
                      </a:endParaRPr>
                    </a:p>
                  </a:txBody>
                  <a:tcPr marL="150687" marR="78357" marT="78357" marB="78357"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extLst>
                  <a:ext uri="{0D108BD9-81ED-4DB2-BD59-A6C34878D82A}">
                    <a16:rowId xmlns:a16="http://schemas.microsoft.com/office/drawing/2014/main" val="3674658455"/>
                  </a:ext>
                </a:extLst>
              </a:tr>
              <a:tr h="41503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cap="none" spc="0" dirty="0">
                          <a:solidFill>
                            <a:schemeClr val="tx1">
                              <a:lumMod val="75000"/>
                              <a:lumOff val="25000"/>
                            </a:schemeClr>
                          </a:solidFill>
                          <a:latin typeface="Arial" panose="020B0604020202020204" pitchFamily="34" charset="0"/>
                          <a:cs typeface="Arial" panose="020B0604020202020204" pitchFamily="34" charset="0"/>
                        </a:rPr>
                        <a:t>Average of Focal Person</a:t>
                      </a:r>
                      <a:r>
                        <a:rPr lang="en-NZ" sz="2000" b="1" cap="none" spc="0" dirty="0">
                          <a:solidFill>
                            <a:schemeClr val="tx1">
                              <a:lumMod val="75000"/>
                              <a:lumOff val="25000"/>
                            </a:schemeClr>
                          </a:solidFill>
                          <a:latin typeface="Arial" panose="020B0604020202020204" pitchFamily="34" charset="0"/>
                          <a:cs typeface="Arial" panose="020B0604020202020204" pitchFamily="34" charset="0"/>
                        </a:rPr>
                        <a:t>                                                 </a:t>
                      </a:r>
                      <a:r>
                        <a:rPr lang="en-US" sz="2000" b="1" cap="none" spc="0" dirty="0">
                          <a:solidFill>
                            <a:schemeClr val="tx1">
                              <a:lumMod val="75000"/>
                              <a:lumOff val="25000"/>
                            </a:schemeClr>
                          </a:solidFill>
                          <a:latin typeface="Arial" panose="020B0604020202020204" pitchFamily="34" charset="0"/>
                          <a:cs typeface="Arial" panose="020B0604020202020204" pitchFamily="34" charset="0"/>
                        </a:rPr>
                        <a:t>32 years</a:t>
                      </a:r>
                      <a:endParaRPr lang="en-NZ" sz="2000" b="1" cap="none" spc="0" dirty="0">
                        <a:solidFill>
                          <a:schemeClr val="tx1">
                            <a:lumMod val="75000"/>
                            <a:lumOff val="25000"/>
                          </a:schemeClr>
                        </a:solidFill>
                        <a:latin typeface="Arial" panose="020B0604020202020204" pitchFamily="34" charset="0"/>
                        <a:cs typeface="Arial" panose="020B0604020202020204" pitchFamily="34" charset="0"/>
                      </a:endParaRPr>
                    </a:p>
                  </a:txBody>
                  <a:tcPr marL="150687" marR="78357" marT="78357" marB="78357" anchor="ctr">
                    <a:lnL w="12700" cmpd="sng">
                      <a:noFill/>
                      <a:prstDash val="solid"/>
                    </a:lnL>
                    <a:lnR w="19050" cap="flat" cmpd="sng" algn="ctr">
                      <a:solidFill>
                        <a:srgbClr val="FFFFFF"/>
                      </a:solidFill>
                      <a:prstDash val="solid"/>
                    </a:lnR>
                    <a:lnT w="12700" cmpd="sng">
                      <a:noFill/>
                      <a:prstDash val="solid"/>
                    </a:lnT>
                    <a:lnB w="19050" cap="flat" cmpd="sng" algn="ctr">
                      <a:solidFill>
                        <a:srgbClr val="FFFFFF"/>
                      </a:solidFill>
                      <a:prstDash val="solid"/>
                    </a:lnB>
                    <a:solidFill>
                      <a:srgbClr val="B4BCBE">
                        <a:alpha val="20000"/>
                      </a:srgbClr>
                    </a:solidFill>
                  </a:tcPr>
                </a:tc>
                <a:extLst>
                  <a:ext uri="{0D108BD9-81ED-4DB2-BD59-A6C34878D82A}">
                    <a16:rowId xmlns:a16="http://schemas.microsoft.com/office/drawing/2014/main" val="4283507992"/>
                  </a:ext>
                </a:extLst>
              </a:tr>
              <a:tr h="41503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cap="none" spc="0" dirty="0">
                          <a:solidFill>
                            <a:schemeClr val="tx1">
                              <a:lumMod val="75000"/>
                              <a:lumOff val="25000"/>
                            </a:schemeClr>
                          </a:solidFill>
                          <a:latin typeface="Arial" panose="020B0604020202020204" pitchFamily="34" charset="0"/>
                          <a:cs typeface="Arial" panose="020B0604020202020204" pitchFamily="34" charset="0"/>
                        </a:rPr>
                        <a:t>Length of use before IFM seeks current help               10 years</a:t>
                      </a:r>
                      <a:endParaRPr lang="en-NZ" sz="2000" b="1" cap="none" spc="0" dirty="0">
                        <a:solidFill>
                          <a:schemeClr val="tx1">
                            <a:lumMod val="75000"/>
                            <a:lumOff val="25000"/>
                          </a:schemeClr>
                        </a:solidFill>
                        <a:latin typeface="Arial" panose="020B0604020202020204" pitchFamily="34" charset="0"/>
                        <a:cs typeface="Arial" panose="020B0604020202020204" pitchFamily="34" charset="0"/>
                      </a:endParaRPr>
                    </a:p>
                  </a:txBody>
                  <a:tcPr marL="150687" marR="78357" marT="78357" marB="78357" anchor="ctr">
                    <a:lnL w="12700" cmpd="sng">
                      <a:noFill/>
                      <a:prstDash val="solid"/>
                    </a:lnL>
                    <a:lnR w="19050" cap="flat" cmpd="sng" algn="ctr">
                      <a:solidFill>
                        <a:srgbClr val="FFFFFF"/>
                      </a:solidFill>
                      <a:prstDash val="solid"/>
                    </a:lnR>
                    <a:lnT w="19050" cap="flat" cmpd="sng" algn="ctr">
                      <a:solidFill>
                        <a:srgbClr val="FFFFFF"/>
                      </a:solidFill>
                      <a:prstDash val="solid"/>
                    </a:lnT>
                    <a:lnB w="12700" cmpd="sng">
                      <a:noFill/>
                      <a:prstDash val="solid"/>
                    </a:lnB>
                    <a:solidFill>
                      <a:srgbClr val="B4BCBE">
                        <a:alpha val="20000"/>
                      </a:srgbClr>
                    </a:solidFill>
                  </a:tcPr>
                </a:tc>
                <a:extLst>
                  <a:ext uri="{0D108BD9-81ED-4DB2-BD59-A6C34878D82A}">
                    <a16:rowId xmlns:a16="http://schemas.microsoft.com/office/drawing/2014/main" val="2498231784"/>
                  </a:ext>
                </a:extLst>
              </a:tr>
              <a:tr h="609968">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cap="none" spc="0" dirty="0">
                          <a:solidFill>
                            <a:schemeClr val="tx1">
                              <a:lumMod val="75000"/>
                              <a:lumOff val="25000"/>
                            </a:schemeClr>
                          </a:solidFill>
                          <a:latin typeface="Arial" panose="020B0604020202020204" pitchFamily="34" charset="0"/>
                          <a:cs typeface="Arial" panose="020B0604020202020204" pitchFamily="34" charset="0"/>
                        </a:rPr>
                        <a:t>Gender of Impacted Family Member                       </a:t>
                      </a:r>
                    </a:p>
                    <a:p>
                      <a:pPr marL="0" marR="0" lvl="0" indent="357188" algn="l" defTabSz="914400" rtl="0" eaLnBrk="1" fontAlgn="auto" latinLnBrk="0" hangingPunct="1">
                        <a:lnSpc>
                          <a:spcPct val="107000"/>
                        </a:lnSpc>
                        <a:spcBef>
                          <a:spcPts val="0"/>
                        </a:spcBef>
                        <a:spcAft>
                          <a:spcPts val="800"/>
                        </a:spcAft>
                        <a:buClrTx/>
                        <a:buSzTx/>
                        <a:buFontTx/>
                        <a:buNone/>
                        <a:tabLst/>
                        <a:defRPr/>
                      </a:pPr>
                      <a:r>
                        <a:rPr lang="en-US" sz="2000" b="1" cap="none" spc="0" dirty="0">
                          <a:solidFill>
                            <a:schemeClr val="tx1">
                              <a:lumMod val="75000"/>
                              <a:lumOff val="25000"/>
                            </a:schemeClr>
                          </a:solidFill>
                          <a:latin typeface="Arial" panose="020B0604020202020204" pitchFamily="34" charset="0"/>
                          <a:cs typeface="Arial" panose="020B0604020202020204" pitchFamily="34" charset="0"/>
                        </a:rPr>
                        <a:t>Female                                                                          79% </a:t>
                      </a:r>
                    </a:p>
                    <a:p>
                      <a:pPr marL="0" marR="0" lvl="0" indent="357188" algn="l" defTabSz="914400" rtl="0" eaLnBrk="1" fontAlgn="auto" latinLnBrk="0" hangingPunct="1">
                        <a:lnSpc>
                          <a:spcPct val="107000"/>
                        </a:lnSpc>
                        <a:spcBef>
                          <a:spcPts val="0"/>
                        </a:spcBef>
                        <a:spcAft>
                          <a:spcPts val="800"/>
                        </a:spcAft>
                        <a:buClrTx/>
                        <a:buSzTx/>
                        <a:buFontTx/>
                        <a:buNone/>
                        <a:tabLst/>
                        <a:defRPr/>
                      </a:pPr>
                      <a:r>
                        <a:rPr lang="en-US" sz="2000" b="1" cap="none" spc="0" dirty="0">
                          <a:solidFill>
                            <a:schemeClr val="tx1">
                              <a:lumMod val="75000"/>
                              <a:lumOff val="25000"/>
                            </a:schemeClr>
                          </a:solidFill>
                          <a:latin typeface="Arial" panose="020B0604020202020204" pitchFamily="34" charset="0"/>
                          <a:cs typeface="Arial" panose="020B0604020202020204" pitchFamily="34" charset="0"/>
                        </a:rPr>
                        <a:t>Male                                                                              21%</a:t>
                      </a:r>
                      <a:endParaRPr lang="en-NZ" sz="2000" b="1" cap="none" spc="0" dirty="0">
                        <a:solidFill>
                          <a:schemeClr val="tx1">
                            <a:lumMod val="75000"/>
                            <a:lumOff val="25000"/>
                          </a:schemeClr>
                        </a:solidFill>
                        <a:latin typeface="Arial" panose="020B0604020202020204" pitchFamily="34" charset="0"/>
                        <a:cs typeface="Arial" panose="020B0604020202020204" pitchFamily="34" charset="0"/>
                      </a:endParaRPr>
                    </a:p>
                  </a:txBody>
                  <a:tcPr marL="150687" marR="78357" marT="78357" marB="78357" anchor="ctr">
                    <a:lnL w="12700" cmpd="sng">
                      <a:noFill/>
                      <a:prstDash val="solid"/>
                    </a:lnL>
                    <a:lnR w="19050" cap="flat" cmpd="sng" algn="ctr">
                      <a:solidFill>
                        <a:srgbClr val="FFFFFF"/>
                      </a:solidFill>
                      <a:prstDash val="solid"/>
                    </a:lnR>
                    <a:lnT w="12700" cmpd="sng">
                      <a:noFill/>
                      <a:prstDash val="solid"/>
                    </a:lnT>
                    <a:lnB w="19050" cap="flat" cmpd="sng" algn="ctr">
                      <a:solidFill>
                        <a:srgbClr val="FFFFFF"/>
                      </a:solidFill>
                      <a:prstDash val="solid"/>
                    </a:lnB>
                    <a:solidFill>
                      <a:srgbClr val="B4BCBE">
                        <a:alpha val="20000"/>
                      </a:srgbClr>
                    </a:solidFill>
                  </a:tcPr>
                </a:tc>
                <a:extLst>
                  <a:ext uri="{0D108BD9-81ED-4DB2-BD59-A6C34878D82A}">
                    <a16:rowId xmlns:a16="http://schemas.microsoft.com/office/drawing/2014/main" val="1224867725"/>
                  </a:ext>
                </a:extLst>
              </a:tr>
              <a:tr h="1218277">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cap="none" spc="0" dirty="0">
                          <a:solidFill>
                            <a:schemeClr val="tx1">
                              <a:lumMod val="75000"/>
                              <a:lumOff val="25000"/>
                            </a:schemeClr>
                          </a:solidFill>
                          <a:latin typeface="Arial" panose="020B0604020202020204" pitchFamily="34" charset="0"/>
                          <a:cs typeface="Arial" panose="020B0604020202020204" pitchFamily="34" charset="0"/>
                        </a:rPr>
                        <a:t>Gender of Focal Person                                           </a:t>
                      </a:r>
                    </a:p>
                    <a:p>
                      <a:pPr marL="0" marR="0" lvl="0" indent="317500" algn="l" defTabSz="914400" rtl="0" eaLnBrk="1" fontAlgn="auto" latinLnBrk="0" hangingPunct="1">
                        <a:lnSpc>
                          <a:spcPct val="107000"/>
                        </a:lnSpc>
                        <a:spcBef>
                          <a:spcPts val="0"/>
                        </a:spcBef>
                        <a:spcAft>
                          <a:spcPts val="800"/>
                        </a:spcAft>
                        <a:buClrTx/>
                        <a:buSzTx/>
                        <a:buFontTx/>
                        <a:buNone/>
                        <a:tabLst/>
                        <a:defRPr/>
                      </a:pPr>
                      <a:r>
                        <a:rPr lang="en-US" sz="2000" b="1" cap="none" spc="0" dirty="0">
                          <a:solidFill>
                            <a:schemeClr val="tx1">
                              <a:lumMod val="75000"/>
                              <a:lumOff val="25000"/>
                            </a:schemeClr>
                          </a:solidFill>
                          <a:latin typeface="Arial" panose="020B0604020202020204" pitchFamily="34" charset="0"/>
                          <a:cs typeface="Arial" panose="020B0604020202020204" pitchFamily="34" charset="0"/>
                        </a:rPr>
                        <a:t>Male                                                                               66%                                  </a:t>
                      </a:r>
                    </a:p>
                    <a:p>
                      <a:pPr marL="0" marR="0" lvl="0" indent="317500" algn="l" defTabSz="914400" rtl="0" eaLnBrk="1" fontAlgn="auto" latinLnBrk="0" hangingPunct="1">
                        <a:lnSpc>
                          <a:spcPct val="107000"/>
                        </a:lnSpc>
                        <a:spcBef>
                          <a:spcPts val="0"/>
                        </a:spcBef>
                        <a:spcAft>
                          <a:spcPts val="800"/>
                        </a:spcAft>
                        <a:buClrTx/>
                        <a:buSzTx/>
                        <a:buFontTx/>
                        <a:buNone/>
                        <a:tabLst/>
                        <a:defRPr/>
                      </a:pPr>
                      <a:r>
                        <a:rPr lang="en-US" sz="2000" b="1" cap="none" spc="0" dirty="0">
                          <a:solidFill>
                            <a:schemeClr val="tx1">
                              <a:lumMod val="75000"/>
                              <a:lumOff val="25000"/>
                            </a:schemeClr>
                          </a:solidFill>
                          <a:latin typeface="Arial" panose="020B0604020202020204" pitchFamily="34" charset="0"/>
                          <a:cs typeface="Arial" panose="020B0604020202020204" pitchFamily="34" charset="0"/>
                        </a:rPr>
                        <a:t>Female                                                                           34%                                                                       </a:t>
                      </a:r>
                      <a:endParaRPr lang="en-NZ" sz="2000" b="1" cap="none" spc="0" dirty="0">
                        <a:solidFill>
                          <a:schemeClr val="tx1">
                            <a:lumMod val="75000"/>
                            <a:lumOff val="25000"/>
                          </a:schemeClr>
                        </a:solidFill>
                        <a:latin typeface="Arial" panose="020B0604020202020204" pitchFamily="34" charset="0"/>
                        <a:cs typeface="Arial" panose="020B0604020202020204" pitchFamily="34" charset="0"/>
                      </a:endParaRPr>
                    </a:p>
                    <a:p>
                      <a:pPr algn="l">
                        <a:lnSpc>
                          <a:spcPct val="107000"/>
                        </a:lnSpc>
                      </a:pPr>
                      <a:endParaRPr lang="en-NZ" sz="2000" b="1" cap="none" spc="0" dirty="0">
                        <a:solidFill>
                          <a:schemeClr val="tx1">
                            <a:lumMod val="75000"/>
                            <a:lumOff val="25000"/>
                          </a:schemeClr>
                        </a:solidFill>
                        <a:latin typeface="Arial" panose="020B0604020202020204" pitchFamily="34" charset="0"/>
                        <a:cs typeface="Arial" panose="020B0604020202020204" pitchFamily="34" charset="0"/>
                      </a:endParaRPr>
                    </a:p>
                  </a:txBody>
                  <a:tcPr marL="150687" marR="78357" marT="78357" marB="78357" anchor="ctr">
                    <a:lnL w="12700" cmpd="sng">
                      <a:noFill/>
                      <a:prstDash val="solid"/>
                    </a:lnL>
                    <a:lnR w="19050" cap="flat" cmpd="sng" algn="ctr">
                      <a:solidFill>
                        <a:srgbClr val="FFFFFF"/>
                      </a:solidFill>
                      <a:prstDash val="solid"/>
                    </a:lnR>
                    <a:lnT w="19050" cap="flat" cmpd="sng" algn="ctr">
                      <a:solidFill>
                        <a:srgbClr val="FFFFFF"/>
                      </a:solidFill>
                      <a:prstDash val="solid"/>
                    </a:lnT>
                    <a:lnB w="19050" cap="flat" cmpd="sng" algn="ctr">
                      <a:solidFill>
                        <a:srgbClr val="FFFFFF"/>
                      </a:solidFill>
                      <a:prstDash val="solid"/>
                    </a:lnB>
                    <a:solidFill>
                      <a:srgbClr val="B4BCBE">
                        <a:alpha val="20000"/>
                      </a:srgbClr>
                    </a:solidFill>
                  </a:tcPr>
                </a:tc>
                <a:extLst>
                  <a:ext uri="{0D108BD9-81ED-4DB2-BD59-A6C34878D82A}">
                    <a16:rowId xmlns:a16="http://schemas.microsoft.com/office/drawing/2014/main" val="3898179353"/>
                  </a:ext>
                </a:extLst>
              </a:tr>
              <a:tr h="445940">
                <a:tc>
                  <a:txBody>
                    <a:bodyPr/>
                    <a:lstStyle/>
                    <a:p>
                      <a:pPr algn="l">
                        <a:lnSpc>
                          <a:spcPct val="107000"/>
                        </a:lnSpc>
                      </a:pPr>
                      <a:endParaRPr lang="en-NZ" sz="2000" b="1" cap="none" spc="0">
                        <a:solidFill>
                          <a:schemeClr val="tx1">
                            <a:lumMod val="75000"/>
                            <a:lumOff val="25000"/>
                          </a:schemeClr>
                        </a:solidFill>
                        <a:latin typeface="Arial" panose="020B0604020202020204" pitchFamily="34" charset="0"/>
                        <a:cs typeface="Arial" panose="020B0604020202020204" pitchFamily="34" charset="0"/>
                      </a:endParaRPr>
                    </a:p>
                  </a:txBody>
                  <a:tcPr marL="150687" marR="78357" marT="78357" marB="78357" anchor="ctr">
                    <a:lnL w="12700" cmpd="sng">
                      <a:noFill/>
                      <a:prstDash val="solid"/>
                    </a:lnL>
                    <a:lnR w="19050" cap="flat" cmpd="sng" algn="ctr">
                      <a:solidFill>
                        <a:srgbClr val="FFFFFF"/>
                      </a:solidFill>
                      <a:prstDash val="solid"/>
                    </a:lnR>
                    <a:lnT w="19050" cap="flat" cmpd="sng" algn="ctr">
                      <a:solidFill>
                        <a:srgbClr val="FFFFFF"/>
                      </a:solidFill>
                      <a:prstDash val="solid"/>
                    </a:lnT>
                    <a:lnB w="19050" cap="flat" cmpd="sng" algn="ctr">
                      <a:solidFill>
                        <a:srgbClr val="FFFFFF"/>
                      </a:solidFill>
                      <a:prstDash val="solid"/>
                    </a:lnB>
                    <a:solidFill>
                      <a:srgbClr val="B4BCBE">
                        <a:alpha val="20000"/>
                      </a:srgbClr>
                    </a:solidFill>
                  </a:tcPr>
                </a:tc>
                <a:extLst>
                  <a:ext uri="{0D108BD9-81ED-4DB2-BD59-A6C34878D82A}">
                    <a16:rowId xmlns:a16="http://schemas.microsoft.com/office/drawing/2014/main" val="3028893158"/>
                  </a:ext>
                </a:extLst>
              </a:tr>
              <a:tr h="445940">
                <a:tc>
                  <a:txBody>
                    <a:bodyPr/>
                    <a:lstStyle/>
                    <a:p>
                      <a:pPr algn="l">
                        <a:lnSpc>
                          <a:spcPct val="107000"/>
                        </a:lnSpc>
                      </a:pPr>
                      <a:endParaRPr lang="en-NZ" sz="2000" b="1" cap="none" spc="0" dirty="0">
                        <a:solidFill>
                          <a:schemeClr val="tx1">
                            <a:lumMod val="75000"/>
                            <a:lumOff val="25000"/>
                          </a:schemeClr>
                        </a:solidFill>
                        <a:latin typeface="Arial" panose="020B0604020202020204" pitchFamily="34" charset="0"/>
                        <a:cs typeface="Arial" panose="020B0604020202020204" pitchFamily="34" charset="0"/>
                      </a:endParaRPr>
                    </a:p>
                  </a:txBody>
                  <a:tcPr marL="150687" marR="78357" marT="78357" marB="78357" anchor="ctr">
                    <a:lnL w="12700" cmpd="sng">
                      <a:noFill/>
                      <a:prstDash val="solid"/>
                    </a:lnL>
                    <a:lnR w="19050" cap="flat" cmpd="sng" algn="ctr">
                      <a:solidFill>
                        <a:srgbClr val="FFFFFF"/>
                      </a:solidFill>
                      <a:prstDash val="solid"/>
                    </a:lnR>
                    <a:lnT w="19050" cap="flat" cmpd="sng" algn="ctr">
                      <a:solidFill>
                        <a:srgbClr val="FFFFFF"/>
                      </a:solidFill>
                      <a:prstDash val="solid"/>
                    </a:lnT>
                    <a:lnB w="12700" cmpd="sng">
                      <a:noFill/>
                      <a:prstDash val="solid"/>
                    </a:lnB>
                    <a:solidFill>
                      <a:srgbClr val="B4BCBE">
                        <a:alpha val="20000"/>
                      </a:srgbClr>
                    </a:solidFill>
                  </a:tcPr>
                </a:tc>
                <a:extLst>
                  <a:ext uri="{0D108BD9-81ED-4DB2-BD59-A6C34878D82A}">
                    <a16:rowId xmlns:a16="http://schemas.microsoft.com/office/drawing/2014/main" val="2453722487"/>
                  </a:ext>
                </a:extLst>
              </a:tr>
            </a:tbl>
          </a:graphicData>
        </a:graphic>
      </p:graphicFrame>
      <p:pic>
        <p:nvPicPr>
          <p:cNvPr id="3" name="Picture 2" descr="A picture containing screenshot, darkness, black, nature&#10;&#10;Description automatically generated">
            <a:extLst>
              <a:ext uri="{FF2B5EF4-FFF2-40B4-BE49-F238E27FC236}">
                <a16:creationId xmlns:a16="http://schemas.microsoft.com/office/drawing/2014/main" id="{28F3B3AB-EB39-A57F-FDD8-970D67FD1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540" y="2924636"/>
            <a:ext cx="9632379" cy="6806728"/>
          </a:xfrm>
          <a:prstGeom prst="rect">
            <a:avLst/>
          </a:prstGeom>
        </p:spPr>
      </p:pic>
    </p:spTree>
    <p:extLst>
      <p:ext uri="{BB962C8B-B14F-4D97-AF65-F5344CB8AC3E}">
        <p14:creationId xmlns:p14="http://schemas.microsoft.com/office/powerpoint/2010/main" val="4024134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2">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34">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9AEF1F-79DD-ACA3-E85F-33C7476A26CD}"/>
              </a:ext>
            </a:extLst>
          </p:cNvPr>
          <p:cNvSpPr>
            <a:spLocks noGrp="1"/>
          </p:cNvSpPr>
          <p:nvPr>
            <p:ph type="title"/>
          </p:nvPr>
        </p:nvSpPr>
        <p:spPr>
          <a:xfrm>
            <a:off x="859906" y="2454593"/>
            <a:ext cx="3616913" cy="1948814"/>
          </a:xfrm>
        </p:spPr>
        <p:txBody>
          <a:bodyPr vert="horz" lIns="91440" tIns="45720" rIns="91440" bIns="45720" rtlCol="0" anchor="b">
            <a:normAutofit/>
          </a:bodyPr>
          <a:lstStyle/>
          <a:p>
            <a:pPr algn="ctr"/>
            <a:r>
              <a:rPr lang="en-US" kern="1200" dirty="0">
                <a:solidFill>
                  <a:schemeClr val="tx1"/>
                </a:solidFill>
                <a:latin typeface="Arial" panose="020B0604020202020204" pitchFamily="34" charset="0"/>
                <a:cs typeface="Arial" panose="020B0604020202020204" pitchFamily="34" charset="0"/>
              </a:rPr>
              <a:t>Relationship of IFM to Focal Person</a:t>
            </a:r>
          </a:p>
        </p:txBody>
      </p:sp>
      <p:graphicFrame>
        <p:nvGraphicFramePr>
          <p:cNvPr id="28" name="Content Placeholder 2">
            <a:extLst>
              <a:ext uri="{FF2B5EF4-FFF2-40B4-BE49-F238E27FC236}">
                <a16:creationId xmlns:a16="http://schemas.microsoft.com/office/drawing/2014/main" id="{E1F862A9-D05A-6A78-B50A-33AEC4B27F33}"/>
              </a:ext>
            </a:extLst>
          </p:cNvPr>
          <p:cNvGraphicFramePr>
            <a:graphicFrameLocks noGrp="1"/>
          </p:cNvGraphicFramePr>
          <p:nvPr>
            <p:ph idx="1"/>
            <p:extLst>
              <p:ext uri="{D42A27DB-BD31-4B8C-83A1-F6EECF244321}">
                <p14:modId xmlns:p14="http://schemas.microsoft.com/office/powerpoint/2010/main" val="601592344"/>
              </p:ext>
            </p:extLst>
          </p:nvPr>
        </p:nvGraphicFramePr>
        <p:xfrm>
          <a:off x="5650787" y="760287"/>
          <a:ext cx="5897742" cy="5404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D93799C-0196-E8C0-2C3D-B755322A63C3}"/>
              </a:ext>
            </a:extLst>
          </p:cNvPr>
          <p:cNvSpPr txBox="1"/>
          <p:nvPr/>
        </p:nvSpPr>
        <p:spPr>
          <a:xfrm>
            <a:off x="2876764" y="5506948"/>
            <a:ext cx="184731" cy="369332"/>
          </a:xfrm>
          <a:prstGeom prst="rect">
            <a:avLst/>
          </a:prstGeom>
          <a:noFill/>
        </p:spPr>
        <p:txBody>
          <a:bodyPr wrap="none" rtlCol="0">
            <a:spAutoFit/>
          </a:bodyPr>
          <a:lstStyle/>
          <a:p>
            <a:endParaRPr lang="en-US" dirty="0"/>
          </a:p>
        </p:txBody>
      </p:sp>
      <p:pic>
        <p:nvPicPr>
          <p:cNvPr id="4" name="Picture 3" descr="A picture containing screenshot, darkness, black, nature&#10;&#10;Description automatically generated">
            <a:extLst>
              <a:ext uri="{FF2B5EF4-FFF2-40B4-BE49-F238E27FC236}">
                <a16:creationId xmlns:a16="http://schemas.microsoft.com/office/drawing/2014/main" id="{E9E03234-1DBE-A692-6B00-9CC9AA8928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1540" y="2924636"/>
            <a:ext cx="9632379" cy="6806728"/>
          </a:xfrm>
          <a:prstGeom prst="rect">
            <a:avLst/>
          </a:prstGeom>
        </p:spPr>
      </p:pic>
    </p:spTree>
    <p:extLst>
      <p:ext uri="{BB962C8B-B14F-4D97-AF65-F5344CB8AC3E}">
        <p14:creationId xmlns:p14="http://schemas.microsoft.com/office/powerpoint/2010/main" val="1164056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Close-up unopened pill packets">
            <a:extLst>
              <a:ext uri="{FF2B5EF4-FFF2-40B4-BE49-F238E27FC236}">
                <a16:creationId xmlns:a16="http://schemas.microsoft.com/office/drawing/2014/main" id="{4B1416F5-0166-5A51-C20C-E137BF30CEC7}"/>
              </a:ext>
            </a:extLst>
          </p:cNvPr>
          <p:cNvPicPr>
            <a:picLocks noChangeAspect="1"/>
          </p:cNvPicPr>
          <p:nvPr/>
        </p:nvPicPr>
        <p:blipFill rotWithShape="1">
          <a:blip r:embed="rId2"/>
          <a:srcRect l="32778" r="26727"/>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DB405BC4-1F4C-494B-A3C8-B950A8ADE1F3}"/>
              </a:ext>
            </a:extLst>
          </p:cNvPr>
          <p:cNvSpPr>
            <a:spLocks noGrp="1"/>
          </p:cNvSpPr>
          <p:nvPr>
            <p:ph type="title"/>
          </p:nvPr>
        </p:nvSpPr>
        <p:spPr>
          <a:xfrm>
            <a:off x="659904" y="609599"/>
            <a:ext cx="6831188" cy="1322887"/>
          </a:xfrm>
        </p:spPr>
        <p:txBody>
          <a:bodyPr>
            <a:normAutofit/>
          </a:bodyPr>
          <a:lstStyle/>
          <a:p>
            <a:r>
              <a:rPr lang="en-US" dirty="0">
                <a:latin typeface="Arial" panose="020B0604020202020204" pitchFamily="34" charset="0"/>
                <a:cs typeface="Arial" panose="020B0604020202020204" pitchFamily="34" charset="0"/>
              </a:rPr>
              <a:t>Primary Substance Involved</a:t>
            </a:r>
          </a:p>
        </p:txBody>
      </p:sp>
      <p:sp>
        <p:nvSpPr>
          <p:cNvPr id="3" name="Content Placeholder 2">
            <a:extLst>
              <a:ext uri="{FF2B5EF4-FFF2-40B4-BE49-F238E27FC236}">
                <a16:creationId xmlns:a16="http://schemas.microsoft.com/office/drawing/2014/main" id="{DF62173D-69F5-BC0F-77AA-78478FF37EFD}"/>
              </a:ext>
            </a:extLst>
          </p:cNvPr>
          <p:cNvSpPr>
            <a:spLocks noGrp="1"/>
          </p:cNvSpPr>
          <p:nvPr>
            <p:ph idx="1"/>
          </p:nvPr>
        </p:nvSpPr>
        <p:spPr>
          <a:xfrm>
            <a:off x="677949" y="2292956"/>
            <a:ext cx="7290273" cy="2731412"/>
          </a:xfrm>
        </p:spPr>
        <p:txBody>
          <a:bodyPr>
            <a:normAutofit/>
          </a:bodyPr>
          <a:lstStyle/>
          <a:p>
            <a:pPr>
              <a:spcAft>
                <a:spcPts val="1800"/>
              </a:spcAft>
            </a:pPr>
            <a:r>
              <a:rPr lang="en-US" sz="2400" dirty="0">
                <a:latin typeface="Arial" panose="020B0604020202020204" pitchFamily="34" charset="0"/>
                <a:cs typeface="Arial" panose="020B0604020202020204" pitchFamily="34" charset="0"/>
              </a:rPr>
              <a:t>Alcohol 	         					34%</a:t>
            </a:r>
          </a:p>
          <a:p>
            <a:pPr>
              <a:spcAft>
                <a:spcPts val="1800"/>
              </a:spcAft>
            </a:pPr>
            <a:r>
              <a:rPr lang="en-US" sz="2400" dirty="0">
                <a:latin typeface="Arial" panose="020B0604020202020204" pitchFamily="34" charset="0"/>
                <a:cs typeface="Arial" panose="020B0604020202020204" pitchFamily="34" charset="0"/>
              </a:rPr>
              <a:t>Stimulants						23%</a:t>
            </a:r>
          </a:p>
          <a:p>
            <a:pPr>
              <a:spcAft>
                <a:spcPts val="1800"/>
              </a:spcAft>
            </a:pPr>
            <a:r>
              <a:rPr lang="en-US" sz="2400" dirty="0">
                <a:latin typeface="Arial" panose="020B0604020202020204" pitchFamily="34" charset="0"/>
                <a:cs typeface="Arial" panose="020B0604020202020204" pitchFamily="34" charset="0"/>
              </a:rPr>
              <a:t>Cannabis						21%</a:t>
            </a:r>
          </a:p>
          <a:p>
            <a:pPr>
              <a:spcAft>
                <a:spcPts val="1800"/>
              </a:spcAft>
            </a:pPr>
            <a:r>
              <a:rPr lang="en-US" sz="2400" dirty="0">
                <a:latin typeface="Arial" panose="020B0604020202020204" pitchFamily="34" charset="0"/>
                <a:cs typeface="Arial" panose="020B0604020202020204" pitchFamily="34" charset="0"/>
              </a:rPr>
              <a:t>Polydrug use (incl. alcohol + other drugs)  	17%</a:t>
            </a:r>
          </a:p>
        </p:txBody>
      </p:sp>
      <p:pic>
        <p:nvPicPr>
          <p:cNvPr id="4" name="Picture 3" descr="A picture containing screenshot, darkness, black, nature&#10;&#10;Description automatically generated">
            <a:extLst>
              <a:ext uri="{FF2B5EF4-FFF2-40B4-BE49-F238E27FC236}">
                <a16:creationId xmlns:a16="http://schemas.microsoft.com/office/drawing/2014/main" id="{AD8F9546-2480-760C-D6FC-86FC09201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540" y="2924636"/>
            <a:ext cx="9632379" cy="6806728"/>
          </a:xfrm>
          <a:prstGeom prst="rect">
            <a:avLst/>
          </a:prstGeom>
        </p:spPr>
      </p:pic>
    </p:spTree>
    <p:extLst>
      <p:ext uri="{BB962C8B-B14F-4D97-AF65-F5344CB8AC3E}">
        <p14:creationId xmlns:p14="http://schemas.microsoft.com/office/powerpoint/2010/main" val="798844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723</TotalTime>
  <Words>1262</Words>
  <Application>Microsoft Office PowerPoint</Application>
  <PresentationFormat>Widescreen</PresentationFormat>
  <Paragraphs>141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Segoe UI Semibold</vt:lpstr>
      <vt:lpstr>Symbol</vt:lpstr>
      <vt:lpstr>Times New Roman</vt:lpstr>
      <vt:lpstr>Office Theme</vt:lpstr>
      <vt:lpstr>Outcomes of the 5-Step Method in a New Zealand  Not-For-Profit Organisation</vt:lpstr>
      <vt:lpstr>Key requirements for any programme offered to  Impacted Family Members</vt:lpstr>
      <vt:lpstr>Omnibus Survey</vt:lpstr>
      <vt:lpstr> University Research 8 Universities in New Zealand: Published in 2022, 946 respondents </vt:lpstr>
      <vt:lpstr>What Can Data Tell Us? </vt:lpstr>
      <vt:lpstr>Data Collection</vt:lpstr>
      <vt:lpstr>Demographic Data Completed 5-Step Programmes</vt:lpstr>
      <vt:lpstr>Relationship of IFM to Focal Person</vt:lpstr>
      <vt:lpstr>Primary Substance Involved</vt:lpstr>
      <vt:lpstr>PowerPoint Presentation</vt:lpstr>
      <vt:lpstr>Over The Past Year…</vt:lpstr>
      <vt:lpstr>5-Step Benefits as Reported by Impacted Family Members post-5-Step Method Programme</vt:lpstr>
      <vt:lpstr>Qualitative Data  5-Step Evaluation Online Survey </vt:lpstr>
      <vt:lpstr>Feedback about the 5-Step Accredited Practitioner</vt:lpstr>
      <vt:lpstr>3-Month Follow-Up Online Survey 71% Response Rate</vt:lpstr>
      <vt:lpstr>PowerPoint Presentation</vt:lpstr>
      <vt:lpstr>PowerPoint Presentation</vt:lpstr>
      <vt:lpstr>Conclusions</vt:lpstr>
      <vt:lpstr>Outcomes of the 5-Step Method in a New Zealand  Not-For-Profit Organisation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of New Zealand</dc:title>
  <dc:creator>Pauline Stewart</dc:creator>
  <cp:lastModifiedBy>Namen, D.M. van (Dorine)</cp:lastModifiedBy>
  <cp:revision>9</cp:revision>
  <dcterms:created xsi:type="dcterms:W3CDTF">2023-03-16T23:01:17Z</dcterms:created>
  <dcterms:modified xsi:type="dcterms:W3CDTF">2023-05-31T11:49:39Z</dcterms:modified>
</cp:coreProperties>
</file>